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4"/>
  </p:sldMasterIdLst>
  <p:notesMasterIdLst>
    <p:notesMasterId r:id="rId93"/>
  </p:notesMasterIdLst>
  <p:handoutMasterIdLst>
    <p:handoutMasterId r:id="rId94"/>
  </p:handoutMasterIdLst>
  <p:sldIdLst>
    <p:sldId id="256" r:id="rId5"/>
    <p:sldId id="284" r:id="rId6"/>
    <p:sldId id="369" r:id="rId7"/>
    <p:sldId id="285" r:id="rId8"/>
    <p:sldId id="286" r:id="rId9"/>
    <p:sldId id="287" r:id="rId10"/>
    <p:sldId id="288" r:id="rId11"/>
    <p:sldId id="370" r:id="rId12"/>
    <p:sldId id="289" r:id="rId13"/>
    <p:sldId id="290" r:id="rId14"/>
    <p:sldId id="291" r:id="rId15"/>
    <p:sldId id="294" r:id="rId16"/>
    <p:sldId id="295" r:id="rId17"/>
    <p:sldId id="296" r:id="rId18"/>
    <p:sldId id="297" r:id="rId19"/>
    <p:sldId id="298" r:id="rId20"/>
    <p:sldId id="371" r:id="rId21"/>
    <p:sldId id="300" r:id="rId22"/>
    <p:sldId id="301" r:id="rId23"/>
    <p:sldId id="305" r:id="rId24"/>
    <p:sldId id="372" r:id="rId25"/>
    <p:sldId id="365" r:id="rId26"/>
    <p:sldId id="306" r:id="rId27"/>
    <p:sldId id="388" r:id="rId28"/>
    <p:sldId id="310" r:id="rId29"/>
    <p:sldId id="373" r:id="rId30"/>
    <p:sldId id="312" r:id="rId31"/>
    <p:sldId id="313" r:id="rId32"/>
    <p:sldId id="314" r:id="rId33"/>
    <p:sldId id="315" r:id="rId34"/>
    <p:sldId id="316" r:id="rId35"/>
    <p:sldId id="317" r:id="rId36"/>
    <p:sldId id="318" r:id="rId37"/>
    <p:sldId id="319" r:id="rId38"/>
    <p:sldId id="320" r:id="rId39"/>
    <p:sldId id="321" r:id="rId40"/>
    <p:sldId id="322" r:id="rId41"/>
    <p:sldId id="323" r:id="rId42"/>
    <p:sldId id="324" r:id="rId43"/>
    <p:sldId id="325" r:id="rId44"/>
    <p:sldId id="326" r:id="rId45"/>
    <p:sldId id="327" r:id="rId46"/>
    <p:sldId id="328" r:id="rId47"/>
    <p:sldId id="329" r:id="rId48"/>
    <p:sldId id="330" r:id="rId49"/>
    <p:sldId id="331" r:id="rId50"/>
    <p:sldId id="332" r:id="rId51"/>
    <p:sldId id="333" r:id="rId52"/>
    <p:sldId id="334" r:id="rId53"/>
    <p:sldId id="335" r:id="rId54"/>
    <p:sldId id="336" r:id="rId55"/>
    <p:sldId id="337" r:id="rId56"/>
    <p:sldId id="338" r:id="rId57"/>
    <p:sldId id="339" r:id="rId58"/>
    <p:sldId id="340" r:id="rId59"/>
    <p:sldId id="341" r:id="rId60"/>
    <p:sldId id="342" r:id="rId61"/>
    <p:sldId id="343" r:id="rId62"/>
    <p:sldId id="367" r:id="rId63"/>
    <p:sldId id="390" r:id="rId64"/>
    <p:sldId id="345" r:id="rId65"/>
    <p:sldId id="380" r:id="rId66"/>
    <p:sldId id="389" r:id="rId67"/>
    <p:sldId id="375" r:id="rId68"/>
    <p:sldId id="376" r:id="rId69"/>
    <p:sldId id="377" r:id="rId70"/>
    <p:sldId id="378" r:id="rId71"/>
    <p:sldId id="379" r:id="rId72"/>
    <p:sldId id="384" r:id="rId73"/>
    <p:sldId id="351" r:id="rId74"/>
    <p:sldId id="352" r:id="rId75"/>
    <p:sldId id="353" r:id="rId76"/>
    <p:sldId id="354" r:id="rId77"/>
    <p:sldId id="355" r:id="rId78"/>
    <p:sldId id="356" r:id="rId79"/>
    <p:sldId id="357" r:id="rId80"/>
    <p:sldId id="358" r:id="rId81"/>
    <p:sldId id="385" r:id="rId82"/>
    <p:sldId id="360" r:id="rId83"/>
    <p:sldId id="368" r:id="rId84"/>
    <p:sldId id="381" r:id="rId85"/>
    <p:sldId id="382" r:id="rId86"/>
    <p:sldId id="383" r:id="rId87"/>
    <p:sldId id="386" r:id="rId88"/>
    <p:sldId id="361" r:id="rId89"/>
    <p:sldId id="362" r:id="rId90"/>
    <p:sldId id="387" r:id="rId91"/>
    <p:sldId id="268" r:id="rId92"/>
  </p:sldIdLst>
  <p:sldSz cx="9144000" cy="6858000" type="screen4x3"/>
  <p:notesSz cx="7010400" cy="9296400"/>
  <p:defaultTextStyle>
    <a:defPPr>
      <a:defRPr lang="en-US"/>
    </a:defPPr>
    <a:lvl1pPr algn="l" rtl="0" eaLnBrk="0" fontAlgn="base" hangingPunct="0">
      <a:spcBef>
        <a:spcPct val="50000"/>
      </a:spcBef>
      <a:spcAft>
        <a:spcPct val="0"/>
      </a:spcAft>
      <a:defRPr sz="2400" kern="1200">
        <a:solidFill>
          <a:schemeClr val="tx1"/>
        </a:solidFill>
        <a:effectLst>
          <a:outerShdw blurRad="38100" dist="38100" dir="2700000" algn="tl">
            <a:srgbClr val="000000">
              <a:alpha val="43137"/>
            </a:srgbClr>
          </a:outerShdw>
        </a:effectLst>
        <a:latin typeface="Segoe" pitchFamily="34" charset="0"/>
        <a:ea typeface="+mn-ea"/>
        <a:cs typeface="+mn-cs"/>
      </a:defRPr>
    </a:lvl1pPr>
    <a:lvl2pPr marL="457200" algn="l" rtl="0" eaLnBrk="0" fontAlgn="base" hangingPunct="0">
      <a:spcBef>
        <a:spcPct val="50000"/>
      </a:spcBef>
      <a:spcAft>
        <a:spcPct val="0"/>
      </a:spcAft>
      <a:defRPr sz="2400" kern="1200">
        <a:solidFill>
          <a:schemeClr val="tx1"/>
        </a:solidFill>
        <a:effectLst>
          <a:outerShdw blurRad="38100" dist="38100" dir="2700000" algn="tl">
            <a:srgbClr val="000000">
              <a:alpha val="43137"/>
            </a:srgbClr>
          </a:outerShdw>
        </a:effectLst>
        <a:latin typeface="Segoe" pitchFamily="34" charset="0"/>
        <a:ea typeface="+mn-ea"/>
        <a:cs typeface="+mn-cs"/>
      </a:defRPr>
    </a:lvl2pPr>
    <a:lvl3pPr marL="914400" algn="l" rtl="0" eaLnBrk="0" fontAlgn="base" hangingPunct="0">
      <a:spcBef>
        <a:spcPct val="50000"/>
      </a:spcBef>
      <a:spcAft>
        <a:spcPct val="0"/>
      </a:spcAft>
      <a:defRPr sz="2400" kern="1200">
        <a:solidFill>
          <a:schemeClr val="tx1"/>
        </a:solidFill>
        <a:effectLst>
          <a:outerShdw blurRad="38100" dist="38100" dir="2700000" algn="tl">
            <a:srgbClr val="000000">
              <a:alpha val="43137"/>
            </a:srgbClr>
          </a:outerShdw>
        </a:effectLst>
        <a:latin typeface="Segoe" pitchFamily="34" charset="0"/>
        <a:ea typeface="+mn-ea"/>
        <a:cs typeface="+mn-cs"/>
      </a:defRPr>
    </a:lvl3pPr>
    <a:lvl4pPr marL="1371600" algn="l" rtl="0" eaLnBrk="0" fontAlgn="base" hangingPunct="0">
      <a:spcBef>
        <a:spcPct val="50000"/>
      </a:spcBef>
      <a:spcAft>
        <a:spcPct val="0"/>
      </a:spcAft>
      <a:defRPr sz="2400" kern="1200">
        <a:solidFill>
          <a:schemeClr val="tx1"/>
        </a:solidFill>
        <a:effectLst>
          <a:outerShdw blurRad="38100" dist="38100" dir="2700000" algn="tl">
            <a:srgbClr val="000000">
              <a:alpha val="43137"/>
            </a:srgbClr>
          </a:outerShdw>
        </a:effectLst>
        <a:latin typeface="Segoe" pitchFamily="34" charset="0"/>
        <a:ea typeface="+mn-ea"/>
        <a:cs typeface="+mn-cs"/>
      </a:defRPr>
    </a:lvl4pPr>
    <a:lvl5pPr marL="1828800" algn="l" rtl="0" eaLnBrk="0" fontAlgn="base" hangingPunct="0">
      <a:spcBef>
        <a:spcPct val="50000"/>
      </a:spcBef>
      <a:spcAft>
        <a:spcPct val="0"/>
      </a:spcAft>
      <a:defRPr sz="2400" kern="1200">
        <a:solidFill>
          <a:schemeClr val="tx1"/>
        </a:solidFill>
        <a:effectLst>
          <a:outerShdw blurRad="38100" dist="38100" dir="2700000" algn="tl">
            <a:srgbClr val="000000">
              <a:alpha val="43137"/>
            </a:srgbClr>
          </a:outerShdw>
        </a:effectLst>
        <a:latin typeface="Segoe" pitchFamily="34"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Segoe" pitchFamily="34"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Segoe" pitchFamily="34"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Segoe" pitchFamily="34"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Segoe"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annon Evans" initials="SE" lastIdx="6"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969696"/>
    <a:srgbClr val="5F5F5F"/>
    <a:srgbClr val="B2B2B2"/>
    <a:srgbClr val="C0C0C0"/>
    <a:srgbClr val="DDDDDD"/>
    <a:srgbClr val="333333"/>
    <a:srgbClr val="FFFFDD"/>
    <a:srgbClr val="22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58" autoAdjust="0"/>
    <p:restoredTop sz="75635" autoAdjust="0"/>
  </p:normalViewPr>
  <p:slideViewPr>
    <p:cSldViewPr showGuides="1">
      <p:cViewPr>
        <p:scale>
          <a:sx n="100" d="100"/>
          <a:sy n="100" d="100"/>
        </p:scale>
        <p:origin x="-750" y="-114"/>
      </p:cViewPr>
      <p:guideLst>
        <p:guide orient="horz" pos="2160"/>
        <p:guide orient="horz" pos="686"/>
        <p:guide orient="horz" pos="986"/>
        <p:guide pos="2880"/>
        <p:guide pos="5599"/>
        <p:guide pos="297"/>
      </p:guideLst>
    </p:cSldViewPr>
  </p:slid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97" d="100"/>
          <a:sy n="97" d="100"/>
        </p:scale>
        <p:origin x="-3492" y="-90"/>
      </p:cViewPr>
      <p:guideLst>
        <p:guide orient="horz" pos="2928"/>
        <p:guide orient="horz" pos="289"/>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commentAuthors" Target="commen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notesMaster" Target="notesMasters/notesMaster1.xml"/><Relationship Id="rId98"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handoutMaster" Target="handoutMasters/handoutMaster1.xml"/><Relationship Id="rId9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37" name="Rectangle 25"/>
          <p:cNvSpPr>
            <a:spLocks noGrp="1" noChangeArrowheads="1"/>
          </p:cNvSpPr>
          <p:nvPr>
            <p:ph type="hdr" sz="quarter"/>
          </p:nvPr>
        </p:nvSpPr>
        <p:spPr bwMode="auto">
          <a:xfrm>
            <a:off x="0" y="0"/>
            <a:ext cx="3038475" cy="463550"/>
          </a:xfrm>
          <a:prstGeom prst="rect">
            <a:avLst/>
          </a:prstGeom>
          <a:noFill/>
          <a:ln w="9525">
            <a:noFill/>
            <a:miter lim="800000"/>
            <a:headEnd/>
            <a:tailEnd/>
          </a:ln>
          <a:effectLst/>
        </p:spPr>
        <p:txBody>
          <a:bodyPr vert="horz" wrap="square" lIns="92279" tIns="46140" rIns="92279" bIns="46140" numCol="1" anchor="t" anchorCtr="0" compatLnSpc="1">
            <a:prstTxWarp prst="textNoShape">
              <a:avLst/>
            </a:prstTxWarp>
          </a:bodyPr>
          <a:lstStyle>
            <a:lvl1pPr defTabSz="922338">
              <a:spcBef>
                <a:spcPct val="0"/>
              </a:spcBef>
              <a:defRPr sz="1200">
                <a:effectLst/>
              </a:defRPr>
            </a:lvl1pPr>
          </a:lstStyle>
          <a:p>
            <a:pPr>
              <a:defRPr/>
            </a:pPr>
            <a:r>
              <a:rPr lang="en-US"/>
              <a:t>Microsoft </a:t>
            </a:r>
            <a:r>
              <a:rPr lang="en-US" b="1"/>
              <a:t>Engineering Excellence</a:t>
            </a:r>
            <a:endParaRPr lang="en-US"/>
          </a:p>
        </p:txBody>
      </p:sp>
      <p:sp>
        <p:nvSpPr>
          <p:cNvPr id="243738" name="Rectangle 26"/>
          <p:cNvSpPr>
            <a:spLocks noGrp="1" noChangeArrowheads="1"/>
          </p:cNvSpPr>
          <p:nvPr>
            <p:ph type="dt" sz="quarter" idx="1"/>
          </p:nvPr>
        </p:nvSpPr>
        <p:spPr bwMode="auto">
          <a:xfrm>
            <a:off x="3970338" y="0"/>
            <a:ext cx="3038475" cy="463550"/>
          </a:xfrm>
          <a:prstGeom prst="rect">
            <a:avLst/>
          </a:prstGeom>
          <a:noFill/>
          <a:ln w="9525">
            <a:noFill/>
            <a:miter lim="800000"/>
            <a:headEnd/>
            <a:tailEnd/>
          </a:ln>
          <a:effectLst/>
        </p:spPr>
        <p:txBody>
          <a:bodyPr vert="horz" wrap="square" lIns="92279" tIns="46140" rIns="92279" bIns="46140" numCol="1" anchor="t" anchorCtr="0" compatLnSpc="1">
            <a:prstTxWarp prst="textNoShape">
              <a:avLst/>
            </a:prstTxWarp>
          </a:bodyPr>
          <a:lstStyle>
            <a:lvl1pPr algn="r" defTabSz="922338">
              <a:spcBef>
                <a:spcPct val="0"/>
              </a:spcBef>
              <a:defRPr sz="1200">
                <a:effectLst/>
              </a:defRPr>
            </a:lvl1pPr>
          </a:lstStyle>
          <a:p>
            <a:pPr>
              <a:defRPr/>
            </a:pPr>
            <a:endParaRPr lang="en-US"/>
          </a:p>
        </p:txBody>
      </p:sp>
      <p:sp>
        <p:nvSpPr>
          <p:cNvPr id="243739" name="Rectangle 27"/>
          <p:cNvSpPr>
            <a:spLocks noGrp="1" noChangeArrowheads="1"/>
          </p:cNvSpPr>
          <p:nvPr>
            <p:ph type="ftr" sz="quarter" idx="2"/>
          </p:nvPr>
        </p:nvSpPr>
        <p:spPr bwMode="auto">
          <a:xfrm>
            <a:off x="0" y="8810625"/>
            <a:ext cx="3038475" cy="465138"/>
          </a:xfrm>
          <a:prstGeom prst="rect">
            <a:avLst/>
          </a:prstGeom>
          <a:noFill/>
          <a:ln w="9525">
            <a:noFill/>
            <a:miter lim="800000"/>
            <a:headEnd/>
            <a:tailEnd/>
          </a:ln>
          <a:effectLst/>
        </p:spPr>
        <p:txBody>
          <a:bodyPr vert="horz" wrap="square" lIns="92279" tIns="46140" rIns="92279" bIns="46140" numCol="1" anchor="b" anchorCtr="0" compatLnSpc="1">
            <a:prstTxWarp prst="textNoShape">
              <a:avLst/>
            </a:prstTxWarp>
          </a:bodyPr>
          <a:lstStyle>
            <a:lvl1pPr defTabSz="922338">
              <a:spcBef>
                <a:spcPct val="0"/>
              </a:spcBef>
              <a:defRPr sz="1000">
                <a:effectLst/>
              </a:defRPr>
            </a:lvl1pPr>
          </a:lstStyle>
          <a:p>
            <a:pPr>
              <a:defRPr/>
            </a:pPr>
            <a:r>
              <a:rPr lang="en-US"/>
              <a:t>Microsoft Confidential</a:t>
            </a:r>
            <a:endParaRPr lang="en-US" sz="1200"/>
          </a:p>
        </p:txBody>
      </p:sp>
      <p:sp>
        <p:nvSpPr>
          <p:cNvPr id="243740" name="Rectangle 28"/>
          <p:cNvSpPr>
            <a:spLocks noGrp="1" noChangeArrowheads="1"/>
          </p:cNvSpPr>
          <p:nvPr>
            <p:ph type="sldNum" sz="quarter" idx="3"/>
          </p:nvPr>
        </p:nvSpPr>
        <p:spPr bwMode="auto">
          <a:xfrm>
            <a:off x="3970338" y="8818563"/>
            <a:ext cx="3038475" cy="485775"/>
          </a:xfrm>
          <a:prstGeom prst="rect">
            <a:avLst/>
          </a:prstGeom>
          <a:noFill/>
          <a:ln w="9525">
            <a:noFill/>
            <a:miter lim="800000"/>
            <a:headEnd/>
            <a:tailEnd/>
          </a:ln>
          <a:effectLst/>
        </p:spPr>
        <p:txBody>
          <a:bodyPr vert="horz" wrap="square" lIns="92279" tIns="46140" rIns="92279" bIns="46140" numCol="1" anchor="b" anchorCtr="0" compatLnSpc="1">
            <a:prstTxWarp prst="textNoShape">
              <a:avLst/>
            </a:prstTxWarp>
          </a:bodyPr>
          <a:lstStyle>
            <a:lvl1pPr algn="r" defTabSz="922338">
              <a:spcBef>
                <a:spcPct val="0"/>
              </a:spcBef>
              <a:defRPr sz="1200">
                <a:effectLst/>
              </a:defRPr>
            </a:lvl1pPr>
          </a:lstStyle>
          <a:p>
            <a:pPr>
              <a:defRPr/>
            </a:pPr>
            <a:fld id="{52599675-B170-4E01-9708-13B80C5905E1}" type="slidenum">
              <a:rPr lang="en-US"/>
              <a:pPr>
                <a:defRPr/>
              </a:pPr>
              <a:t>‹#›</a:t>
            </a:fld>
            <a:endParaRPr lang="en-US"/>
          </a:p>
        </p:txBody>
      </p:sp>
    </p:spTree>
    <p:extLst>
      <p:ext uri="{BB962C8B-B14F-4D97-AF65-F5344CB8AC3E}">
        <p14:creationId xmlns:p14="http://schemas.microsoft.com/office/powerpoint/2010/main" val="36095223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73" name="Rectangle 13"/>
          <p:cNvSpPr>
            <a:spLocks noGrp="1" noChangeArrowheads="1"/>
          </p:cNvSpPr>
          <p:nvPr>
            <p:ph type="body" sz="quarter" idx="3"/>
          </p:nvPr>
        </p:nvSpPr>
        <p:spPr bwMode="auto">
          <a:xfrm>
            <a:off x="314325" y="4073525"/>
            <a:ext cx="6400800" cy="46863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noProof="0" dirty="0" smtClean="0"/>
              <a:t>Click to edit Master text styles</a:t>
            </a:r>
          </a:p>
          <a:p>
            <a:pPr lvl="1"/>
            <a:r>
              <a:rPr lang="en-US" noProof="0" dirty="0" smtClean="0"/>
              <a:t>  Second level</a:t>
            </a:r>
          </a:p>
          <a:p>
            <a:pPr lvl="2"/>
            <a:r>
              <a:rPr lang="en-US" noProof="0" dirty="0" smtClean="0"/>
              <a:t>  Third level</a:t>
            </a:r>
          </a:p>
          <a:p>
            <a:pPr lvl="3"/>
            <a:r>
              <a:rPr lang="en-US" noProof="0" dirty="0" smtClean="0"/>
              <a:t>  Fourth level</a:t>
            </a:r>
          </a:p>
          <a:p>
            <a:pPr lvl="4"/>
            <a:endParaRPr lang="en-US" noProof="0" dirty="0" smtClean="0"/>
          </a:p>
        </p:txBody>
      </p:sp>
      <p:sp>
        <p:nvSpPr>
          <p:cNvPr id="27651" name="Rectangle 19"/>
          <p:cNvSpPr>
            <a:spLocks noGrp="1" noRot="1" noChangeAspect="1" noChangeArrowheads="1" noTextEdit="1"/>
          </p:cNvSpPr>
          <p:nvPr>
            <p:ph type="sldImg" idx="2"/>
          </p:nvPr>
        </p:nvSpPr>
        <p:spPr bwMode="auto">
          <a:xfrm>
            <a:off x="1182688" y="355600"/>
            <a:ext cx="4648200" cy="3486150"/>
          </a:xfrm>
          <a:prstGeom prst="rect">
            <a:avLst/>
          </a:prstGeom>
          <a:noFill/>
          <a:ln w="9525">
            <a:solidFill>
              <a:srgbClr val="000000"/>
            </a:solidFill>
            <a:miter lim="800000"/>
            <a:headEnd/>
            <a:tailEnd/>
          </a:ln>
        </p:spPr>
      </p:sp>
      <p:sp>
        <p:nvSpPr>
          <p:cNvPr id="194583" name="Rectangle 23"/>
          <p:cNvSpPr>
            <a:spLocks noGrp="1" noChangeArrowheads="1"/>
          </p:cNvSpPr>
          <p:nvPr>
            <p:ph type="hdr" sz="quarter"/>
          </p:nvPr>
        </p:nvSpPr>
        <p:spPr bwMode="auto">
          <a:xfrm>
            <a:off x="0" y="0"/>
            <a:ext cx="3038475" cy="314325"/>
          </a:xfrm>
          <a:prstGeom prst="rect">
            <a:avLst/>
          </a:prstGeom>
          <a:noFill/>
          <a:ln w="9525">
            <a:noFill/>
            <a:miter lim="800000"/>
            <a:headEnd/>
            <a:tailEnd/>
          </a:ln>
          <a:effectLst/>
        </p:spPr>
        <p:txBody>
          <a:bodyPr vert="horz" wrap="square" lIns="92279" tIns="46140" rIns="92279" bIns="46140" numCol="1" anchor="t" anchorCtr="0" compatLnSpc="1">
            <a:prstTxWarp prst="textNoShape">
              <a:avLst/>
            </a:prstTxWarp>
          </a:bodyPr>
          <a:lstStyle>
            <a:lvl1pPr defTabSz="922338">
              <a:spcBef>
                <a:spcPct val="0"/>
              </a:spcBef>
              <a:defRPr sz="1200">
                <a:effectLst/>
              </a:defRPr>
            </a:lvl1pPr>
          </a:lstStyle>
          <a:p>
            <a:pPr>
              <a:defRPr/>
            </a:pPr>
            <a:r>
              <a:rPr lang="en-US"/>
              <a:t>Microsoft </a:t>
            </a:r>
            <a:r>
              <a:rPr lang="en-US" b="1"/>
              <a:t>Engineering Excellence</a:t>
            </a:r>
            <a:endParaRPr lang="en-US"/>
          </a:p>
        </p:txBody>
      </p:sp>
      <p:sp>
        <p:nvSpPr>
          <p:cNvPr id="194584" name="Rectangle 24"/>
          <p:cNvSpPr>
            <a:spLocks noGrp="1" noChangeArrowheads="1"/>
          </p:cNvSpPr>
          <p:nvPr>
            <p:ph type="dt" idx="1"/>
          </p:nvPr>
        </p:nvSpPr>
        <p:spPr bwMode="auto">
          <a:xfrm>
            <a:off x="3970338" y="0"/>
            <a:ext cx="3038475" cy="314325"/>
          </a:xfrm>
          <a:prstGeom prst="rect">
            <a:avLst/>
          </a:prstGeom>
          <a:noFill/>
          <a:ln w="9525">
            <a:noFill/>
            <a:miter lim="800000"/>
            <a:headEnd/>
            <a:tailEnd/>
          </a:ln>
          <a:effectLst/>
        </p:spPr>
        <p:txBody>
          <a:bodyPr vert="horz" wrap="square" lIns="92279" tIns="46140" rIns="92279" bIns="46140" numCol="1" anchor="t" anchorCtr="0" compatLnSpc="1">
            <a:prstTxWarp prst="textNoShape">
              <a:avLst/>
            </a:prstTxWarp>
          </a:bodyPr>
          <a:lstStyle>
            <a:lvl1pPr algn="r" defTabSz="922338">
              <a:spcBef>
                <a:spcPct val="0"/>
              </a:spcBef>
              <a:defRPr sz="1200">
                <a:effectLst/>
              </a:defRPr>
            </a:lvl1pPr>
          </a:lstStyle>
          <a:p>
            <a:pPr>
              <a:defRPr/>
            </a:pPr>
            <a:endParaRPr lang="en-US"/>
          </a:p>
        </p:txBody>
      </p:sp>
      <p:sp>
        <p:nvSpPr>
          <p:cNvPr id="194585" name="Rectangle 25"/>
          <p:cNvSpPr>
            <a:spLocks noGrp="1" noChangeArrowheads="1"/>
          </p:cNvSpPr>
          <p:nvPr>
            <p:ph type="ftr" sz="quarter" idx="4"/>
          </p:nvPr>
        </p:nvSpPr>
        <p:spPr bwMode="auto">
          <a:xfrm>
            <a:off x="0" y="8816975"/>
            <a:ext cx="3038475" cy="463550"/>
          </a:xfrm>
          <a:prstGeom prst="rect">
            <a:avLst/>
          </a:prstGeom>
          <a:noFill/>
          <a:ln w="9525">
            <a:noFill/>
            <a:miter lim="800000"/>
            <a:headEnd/>
            <a:tailEnd/>
          </a:ln>
          <a:effectLst/>
        </p:spPr>
        <p:txBody>
          <a:bodyPr vert="horz" wrap="square" lIns="92279" tIns="46140" rIns="92279" bIns="46140" numCol="1" anchor="b" anchorCtr="0" compatLnSpc="1">
            <a:prstTxWarp prst="textNoShape">
              <a:avLst/>
            </a:prstTxWarp>
          </a:bodyPr>
          <a:lstStyle>
            <a:lvl1pPr defTabSz="922338">
              <a:spcBef>
                <a:spcPct val="0"/>
              </a:spcBef>
              <a:defRPr sz="1000">
                <a:effectLst/>
              </a:defRPr>
            </a:lvl1pPr>
          </a:lstStyle>
          <a:p>
            <a:pPr>
              <a:defRPr/>
            </a:pPr>
            <a:r>
              <a:rPr lang="en-US"/>
              <a:t>Microsoft Confidential</a:t>
            </a:r>
          </a:p>
        </p:txBody>
      </p:sp>
      <p:sp>
        <p:nvSpPr>
          <p:cNvPr id="194586" name="Rectangle 26"/>
          <p:cNvSpPr>
            <a:spLocks noGrp="1" noChangeArrowheads="1"/>
          </p:cNvSpPr>
          <p:nvPr>
            <p:ph type="sldNum" sz="quarter" idx="5"/>
          </p:nvPr>
        </p:nvSpPr>
        <p:spPr bwMode="auto">
          <a:xfrm>
            <a:off x="3970338" y="8831263"/>
            <a:ext cx="3038475" cy="463550"/>
          </a:xfrm>
          <a:prstGeom prst="rect">
            <a:avLst/>
          </a:prstGeom>
          <a:noFill/>
          <a:ln w="9525">
            <a:noFill/>
            <a:miter lim="800000"/>
            <a:headEnd/>
            <a:tailEnd/>
          </a:ln>
          <a:effectLst/>
        </p:spPr>
        <p:txBody>
          <a:bodyPr vert="horz" wrap="square" lIns="92279" tIns="46140" rIns="92279" bIns="46140" numCol="1" anchor="b" anchorCtr="0" compatLnSpc="1">
            <a:prstTxWarp prst="textNoShape">
              <a:avLst/>
            </a:prstTxWarp>
          </a:bodyPr>
          <a:lstStyle>
            <a:lvl1pPr algn="r" defTabSz="922338">
              <a:spcBef>
                <a:spcPct val="0"/>
              </a:spcBef>
              <a:defRPr sz="1200">
                <a:effectLst/>
              </a:defRPr>
            </a:lvl1pPr>
          </a:lstStyle>
          <a:p>
            <a:pPr>
              <a:defRPr/>
            </a:pPr>
            <a:fld id="{2136C92A-8B7C-4776-9366-AF764449AB58}" type="slidenum">
              <a:rPr lang="en-US"/>
              <a:pPr>
                <a:defRPr/>
              </a:pPr>
              <a:t>‹#›</a:t>
            </a:fld>
            <a:endParaRPr lang="en-US"/>
          </a:p>
        </p:txBody>
      </p:sp>
    </p:spTree>
    <p:extLst>
      <p:ext uri="{BB962C8B-B14F-4D97-AF65-F5344CB8AC3E}">
        <p14:creationId xmlns:p14="http://schemas.microsoft.com/office/powerpoint/2010/main" val="2798813633"/>
      </p:ext>
    </p:extLst>
  </p:cSld>
  <p:clrMap bg1="lt1" tx1="dk1" bg2="lt2" tx2="dk2" accent1="accent1" accent2="accent2" accent3="accent3" accent4="accent4" accent5="accent5" accent6="accent6" hlink="hlink" folHlink="folHlink"/>
  <p:hf dt="0"/>
  <p:notesStyle>
    <a:lvl1pPr marL="114300" indent="-114300" algn="l" rtl="0" eaLnBrk="0" fontAlgn="base" hangingPunct="0">
      <a:spcBef>
        <a:spcPct val="0"/>
      </a:spcBef>
      <a:spcAft>
        <a:spcPts val="200"/>
      </a:spcAft>
      <a:buChar char="•"/>
      <a:defRPr sz="1100" kern="1200">
        <a:solidFill>
          <a:schemeClr val="tx1"/>
        </a:solidFill>
        <a:latin typeface="Segoe" pitchFamily="34" charset="0"/>
        <a:ea typeface="+mn-ea"/>
        <a:cs typeface="+mn-cs"/>
      </a:defRPr>
    </a:lvl1pPr>
    <a:lvl2pPr marL="342900" indent="-114300" algn="l" rtl="0" eaLnBrk="0" fontAlgn="base" hangingPunct="0">
      <a:spcBef>
        <a:spcPct val="0"/>
      </a:spcBef>
      <a:spcAft>
        <a:spcPts val="200"/>
      </a:spcAft>
      <a:buChar char="•"/>
      <a:defRPr sz="1100" kern="1200">
        <a:solidFill>
          <a:schemeClr val="tx1"/>
        </a:solidFill>
        <a:latin typeface="Segoe" pitchFamily="34" charset="0"/>
        <a:ea typeface="+mn-ea"/>
        <a:cs typeface="+mn-cs"/>
      </a:defRPr>
    </a:lvl2pPr>
    <a:lvl3pPr marL="571500" indent="-114300" algn="l" rtl="0" eaLnBrk="0" fontAlgn="base" hangingPunct="0">
      <a:spcBef>
        <a:spcPct val="0"/>
      </a:spcBef>
      <a:spcAft>
        <a:spcPts val="200"/>
      </a:spcAft>
      <a:buChar char="•"/>
      <a:defRPr sz="1100" kern="1200">
        <a:solidFill>
          <a:schemeClr val="tx1"/>
        </a:solidFill>
        <a:latin typeface="Segoe" pitchFamily="34" charset="0"/>
        <a:ea typeface="+mn-ea"/>
        <a:cs typeface="+mn-cs"/>
      </a:defRPr>
    </a:lvl3pPr>
    <a:lvl4pPr marL="800100" indent="-114300" algn="l" rtl="0" eaLnBrk="0" fontAlgn="base" hangingPunct="0">
      <a:spcBef>
        <a:spcPct val="0"/>
      </a:spcBef>
      <a:spcAft>
        <a:spcPts val="200"/>
      </a:spcAft>
      <a:buChar char="•"/>
      <a:defRPr sz="1100" kern="1200">
        <a:solidFill>
          <a:schemeClr val="tx1"/>
        </a:solidFill>
        <a:latin typeface="Segoe" pitchFamily="34" charset="0"/>
        <a:ea typeface="+mn-ea"/>
        <a:cs typeface="+mn-cs"/>
      </a:defRPr>
    </a:lvl4pPr>
    <a:lvl5pPr marL="1028700" indent="-114300" algn="l" rtl="0" eaLnBrk="0" fontAlgn="base" hangingPunct="0">
      <a:spcBef>
        <a:spcPct val="0"/>
      </a:spcBef>
      <a:spcAft>
        <a:spcPts val="200"/>
      </a:spcAft>
      <a:defRPr sz="1100" kern="1200">
        <a:solidFill>
          <a:schemeClr val="tx1"/>
        </a:solidFill>
        <a:latin typeface="Segoe"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3"/>
          <p:cNvSpPr>
            <a:spLocks noGrp="1" noChangeArrowheads="1"/>
          </p:cNvSpPr>
          <p:nvPr>
            <p:ph type="hdr" sz="quarter"/>
          </p:nvPr>
        </p:nvSpPr>
        <p:spPr>
          <a:noFill/>
        </p:spPr>
        <p:txBody>
          <a:bodyPr/>
          <a:lstStyle/>
          <a:p>
            <a:r>
              <a:rPr lang="en-US" smtClean="0"/>
              <a:t>Microsoft </a:t>
            </a:r>
            <a:r>
              <a:rPr lang="en-US" b="1" smtClean="0"/>
              <a:t>Engineering Excellence</a:t>
            </a:r>
            <a:endParaRPr lang="en-US" smtClean="0"/>
          </a:p>
        </p:txBody>
      </p:sp>
      <p:sp>
        <p:nvSpPr>
          <p:cNvPr id="28675" name="Rectangle 25"/>
          <p:cNvSpPr>
            <a:spLocks noGrp="1" noChangeArrowheads="1"/>
          </p:cNvSpPr>
          <p:nvPr>
            <p:ph type="ftr" sz="quarter" idx="4"/>
          </p:nvPr>
        </p:nvSpPr>
        <p:spPr>
          <a:noFill/>
        </p:spPr>
        <p:txBody>
          <a:bodyPr/>
          <a:lstStyle/>
          <a:p>
            <a:r>
              <a:rPr lang="en-US" smtClean="0"/>
              <a:t>Microsoft Confidential</a:t>
            </a:r>
          </a:p>
        </p:txBody>
      </p:sp>
      <p:sp>
        <p:nvSpPr>
          <p:cNvPr id="28676" name="Rectangle 26"/>
          <p:cNvSpPr>
            <a:spLocks noGrp="1" noChangeArrowheads="1"/>
          </p:cNvSpPr>
          <p:nvPr>
            <p:ph type="sldNum" sz="quarter" idx="5"/>
          </p:nvPr>
        </p:nvSpPr>
        <p:spPr>
          <a:noFill/>
        </p:spPr>
        <p:txBody>
          <a:bodyPr/>
          <a:lstStyle/>
          <a:p>
            <a:fld id="{B4B3D77E-5E14-4A86-BD9B-D5703F3F5842}" type="slidenum">
              <a:rPr lang="en-US" smtClean="0"/>
              <a:pPr/>
              <a:t>1</a:t>
            </a:fld>
            <a:endParaRPr lang="en-US" smtClean="0"/>
          </a:p>
        </p:txBody>
      </p:sp>
      <p:sp>
        <p:nvSpPr>
          <p:cNvPr id="28677" name="Rectangle 2"/>
          <p:cNvSpPr>
            <a:spLocks noGrp="1" noRot="1" noChangeAspect="1" noChangeArrowheads="1" noTextEdit="1"/>
          </p:cNvSpPr>
          <p:nvPr>
            <p:ph type="sldImg"/>
          </p:nvPr>
        </p:nvSpPr>
        <p:spPr>
          <a:xfrm>
            <a:off x="1193800" y="457200"/>
            <a:ext cx="4621213" cy="3465513"/>
          </a:xfrm>
          <a:ln/>
        </p:spPr>
      </p:sp>
      <p:sp>
        <p:nvSpPr>
          <p:cNvPr id="28678" name="Rectangle 3"/>
          <p:cNvSpPr>
            <a:spLocks noGrp="1" noChangeArrowheads="1"/>
          </p:cNvSpPr>
          <p:nvPr>
            <p:ph type="body" idx="1"/>
          </p:nvPr>
        </p:nvSpPr>
        <p:spPr>
          <a:xfrm>
            <a:off x="311150" y="4198938"/>
            <a:ext cx="6400800" cy="4675187"/>
          </a:xfrm>
          <a:noFill/>
          <a:ln/>
        </p:spPr>
        <p:txBody>
          <a:bodyPr/>
          <a:lstStyle/>
          <a:p>
            <a:pPr>
              <a:lnSpc>
                <a:spcPct val="80000"/>
              </a:lnSpc>
              <a:buFontTx/>
              <a:buNone/>
            </a:pPr>
            <a:r>
              <a:rPr lang="en-US" sz="1000" smtClean="0"/>
              <a:t>&lt;Insert your notes here&gt;</a:t>
            </a:r>
          </a:p>
          <a:p>
            <a:pPr>
              <a:lnSpc>
                <a:spcPct val="90000"/>
              </a:lnSpc>
              <a:spcBef>
                <a:spcPct val="30000"/>
              </a:spcBef>
              <a:buFontTx/>
              <a:buNone/>
            </a:pPr>
            <a:r>
              <a:rPr lang="en-US" sz="1000" b="1" smtClean="0"/>
              <a:t>Tips for your title slide </a:t>
            </a:r>
            <a:r>
              <a:rPr lang="en-US" sz="1000" smtClean="0"/>
              <a:t>(single presenter)</a:t>
            </a:r>
          </a:p>
          <a:p>
            <a:pPr>
              <a:lnSpc>
                <a:spcPct val="90000"/>
              </a:lnSpc>
              <a:spcBef>
                <a:spcPct val="30000"/>
              </a:spcBef>
              <a:buFontTx/>
              <a:buNone/>
            </a:pPr>
            <a:endParaRPr lang="en-US" sz="1000" smtClean="0"/>
          </a:p>
          <a:p>
            <a:pPr>
              <a:lnSpc>
                <a:spcPct val="90000"/>
              </a:lnSpc>
            </a:pPr>
            <a:r>
              <a:rPr lang="en-US" sz="1000" smtClean="0"/>
              <a:t>Presentation title </a:t>
            </a:r>
          </a:p>
          <a:p>
            <a:pPr lvl="1">
              <a:lnSpc>
                <a:spcPct val="90000"/>
              </a:lnSpc>
            </a:pPr>
            <a:r>
              <a:rPr lang="en-US" sz="1000" smtClean="0"/>
              <a:t>Segoe Semibold 40, title caps</a:t>
            </a:r>
          </a:p>
          <a:p>
            <a:pPr lvl="1">
              <a:lnSpc>
                <a:spcPct val="90000"/>
              </a:lnSpc>
            </a:pPr>
            <a:r>
              <a:rPr lang="en-US" sz="1000" smtClean="0"/>
              <a:t>Begin the title with the topic, followed by the focus area (for example, Eggs: How to Cook Them, rather than How to Cook Eggs). This title structure is more useful in catalogs and Web searches, and it helps customers find related information and resources on a given topic in alpha lists.</a:t>
            </a:r>
          </a:p>
          <a:p>
            <a:pPr lvl="1">
              <a:lnSpc>
                <a:spcPct val="90000"/>
              </a:lnSpc>
            </a:pPr>
            <a:r>
              <a:rPr lang="en-US" sz="1000" smtClean="0"/>
              <a:t>Avoid starting a title with words like "A" or "The." </a:t>
            </a:r>
          </a:p>
          <a:p>
            <a:pPr lvl="1">
              <a:lnSpc>
                <a:spcPct val="90000"/>
              </a:lnSpc>
              <a:buFontTx/>
              <a:buNone/>
            </a:pPr>
            <a:endParaRPr lang="en-US" sz="1000" smtClean="0"/>
          </a:p>
          <a:p>
            <a:pPr>
              <a:lnSpc>
                <a:spcPct val="90000"/>
              </a:lnSpc>
            </a:pPr>
            <a:r>
              <a:rPr lang="en-US" sz="1000" smtClean="0"/>
              <a:t>Subtitle field</a:t>
            </a:r>
          </a:p>
          <a:p>
            <a:pPr lvl="1">
              <a:lnSpc>
                <a:spcPct val="90000"/>
              </a:lnSpc>
            </a:pPr>
            <a:r>
              <a:rPr lang="en-US" sz="1000" smtClean="0"/>
              <a:t>Segoe 28, title caps</a:t>
            </a:r>
          </a:p>
          <a:p>
            <a:pPr lvl="1">
              <a:lnSpc>
                <a:spcPct val="90000"/>
              </a:lnSpc>
            </a:pPr>
            <a:r>
              <a:rPr lang="en-US" sz="1000" smtClean="0"/>
              <a:t>If this talk is part of a series, use this field to represent the series.</a:t>
            </a:r>
          </a:p>
          <a:p>
            <a:pPr lvl="1">
              <a:lnSpc>
                <a:spcPct val="90000"/>
              </a:lnSpc>
            </a:pPr>
            <a:r>
              <a:rPr lang="en-US" sz="1000" smtClean="0"/>
              <a:t>Not all slide decks will require the subtitle field; delete the text box if you don't need it.</a:t>
            </a:r>
          </a:p>
          <a:p>
            <a:pPr lvl="1">
              <a:lnSpc>
                <a:spcPct val="90000"/>
              </a:lnSpc>
              <a:buFontTx/>
              <a:buNone/>
            </a:pPr>
            <a:endParaRPr lang="en-US" sz="1000" smtClean="0"/>
          </a:p>
          <a:p>
            <a:pPr>
              <a:lnSpc>
                <a:spcPct val="90000"/>
              </a:lnSpc>
            </a:pPr>
            <a:r>
              <a:rPr lang="en-US" sz="1000" smtClean="0"/>
              <a:t>Presenter's information</a:t>
            </a:r>
          </a:p>
          <a:p>
            <a:pPr lvl="1">
              <a:lnSpc>
                <a:spcPct val="90000"/>
              </a:lnSpc>
            </a:pPr>
            <a:r>
              <a:rPr lang="en-US" sz="1000" smtClean="0"/>
              <a:t>First and last name </a:t>
            </a:r>
          </a:p>
          <a:p>
            <a:pPr lvl="1">
              <a:lnSpc>
                <a:spcPct val="90000"/>
              </a:lnSpc>
            </a:pPr>
            <a:r>
              <a:rPr lang="en-US" sz="1000" smtClean="0"/>
              <a:t>Segoe 24, no bold, title caps</a:t>
            </a:r>
          </a:p>
          <a:p>
            <a:pPr lvl="1">
              <a:lnSpc>
                <a:spcPct val="90000"/>
              </a:lnSpc>
            </a:pPr>
            <a:r>
              <a:rPr lang="en-US" sz="1000" smtClean="0"/>
              <a:t>Example: Nina </a:t>
            </a:r>
            <a:r>
              <a:rPr lang="en-US" sz="1000" err="1" smtClean="0"/>
              <a:t>Vietzen</a:t>
            </a:r>
            <a:r>
              <a:rPr lang="en-US" sz="1000" smtClean="0"/>
              <a:t>, Editor, Office </a:t>
            </a:r>
          </a:p>
          <a:p>
            <a:pPr lvl="1">
              <a:lnSpc>
                <a:spcPct val="90000"/>
              </a:lnSpc>
              <a:buFontTx/>
              <a:buNone/>
            </a:pPr>
            <a:endParaRPr lang="en-US" sz="1000" smtClean="0"/>
          </a:p>
          <a:p>
            <a:pPr>
              <a:lnSpc>
                <a:spcPct val="90000"/>
              </a:lnSpc>
            </a:pPr>
            <a:r>
              <a:rPr lang="en-US" sz="1000" smtClean="0"/>
              <a:t>Date of presentation </a:t>
            </a:r>
          </a:p>
          <a:p>
            <a:pPr lvl="1">
              <a:lnSpc>
                <a:spcPct val="90000"/>
              </a:lnSpc>
            </a:pPr>
            <a:r>
              <a:rPr lang="en-US" sz="1000" smtClean="0"/>
              <a:t>Segoe 18</a:t>
            </a:r>
          </a:p>
          <a:p>
            <a:pPr lvl="1">
              <a:lnSpc>
                <a:spcPct val="90000"/>
              </a:lnSpc>
            </a:pPr>
            <a:r>
              <a:rPr lang="en-US" sz="1000" smtClean="0"/>
              <a:t>Use this format: November 2005. For the most part, the day is not of importance. If the day is important, use the </a:t>
            </a:r>
          </a:p>
          <a:p>
            <a:pPr lvl="1">
              <a:lnSpc>
                <a:spcPct val="90000"/>
              </a:lnSpc>
              <a:buFontTx/>
              <a:buNone/>
            </a:pPr>
            <a:r>
              <a:rPr lang="en-US" sz="1000" b="1" smtClean="0"/>
              <a:t>Month Day, Year </a:t>
            </a:r>
            <a:r>
              <a:rPr lang="en-US" sz="1000" smtClean="0"/>
              <a:t>format. For example: </a:t>
            </a:r>
            <a:r>
              <a:rPr lang="en-US" sz="1000" b="1" smtClean="0"/>
              <a:t>July 21, 2007</a:t>
            </a:r>
            <a:endParaRPr lang="en-US" sz="1000" smtClean="0"/>
          </a:p>
          <a:p>
            <a:pPr lvl="1">
              <a:lnSpc>
                <a:spcPct val="90000"/>
              </a:lnSpc>
            </a:pPr>
            <a:r>
              <a:rPr lang="en-US" sz="1000" smtClean="0"/>
              <a:t>Do not use an all-number method to refer to the date. Remember, your audience is global and therefore has different interpretations of numeric date formats. </a:t>
            </a:r>
            <a:endParaRPr lang="en-US" sz="1000" b="1" smtClean="0"/>
          </a:p>
          <a:p>
            <a:pPr>
              <a:lnSpc>
                <a:spcPct val="90000"/>
              </a:lnSpc>
              <a:buFontTx/>
              <a:buNone/>
            </a:pPr>
            <a:endParaRPr lang="en-US" sz="10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3"/>
          <p:cNvSpPr>
            <a:spLocks noGrp="1" noChangeArrowheads="1"/>
          </p:cNvSpPr>
          <p:nvPr>
            <p:ph type="hdr" sz="quarter"/>
          </p:nvPr>
        </p:nvSpPr>
        <p:spPr>
          <a:noFill/>
        </p:spPr>
        <p:txBody>
          <a:bodyPr/>
          <a:lstStyle/>
          <a:p>
            <a:r>
              <a:rPr lang="en-US" smtClean="0"/>
              <a:t>Microsoft </a:t>
            </a:r>
            <a:r>
              <a:rPr lang="en-US" b="1" smtClean="0"/>
              <a:t>Engineering Excellence</a:t>
            </a:r>
            <a:endParaRPr lang="en-US" smtClean="0"/>
          </a:p>
        </p:txBody>
      </p:sp>
      <p:sp>
        <p:nvSpPr>
          <p:cNvPr id="34819" name="Rectangle 25"/>
          <p:cNvSpPr>
            <a:spLocks noGrp="1" noChangeArrowheads="1"/>
          </p:cNvSpPr>
          <p:nvPr>
            <p:ph type="ftr" sz="quarter" idx="4"/>
          </p:nvPr>
        </p:nvSpPr>
        <p:spPr>
          <a:noFill/>
        </p:spPr>
        <p:txBody>
          <a:bodyPr/>
          <a:lstStyle/>
          <a:p>
            <a:r>
              <a:rPr lang="en-US" smtClean="0"/>
              <a:t>Microsoft Confidential</a:t>
            </a:r>
          </a:p>
        </p:txBody>
      </p:sp>
      <p:sp>
        <p:nvSpPr>
          <p:cNvPr id="34820" name="Rectangle 26"/>
          <p:cNvSpPr>
            <a:spLocks noGrp="1" noChangeArrowheads="1"/>
          </p:cNvSpPr>
          <p:nvPr>
            <p:ph type="sldNum" sz="quarter" idx="5"/>
          </p:nvPr>
        </p:nvSpPr>
        <p:spPr>
          <a:noFill/>
        </p:spPr>
        <p:txBody>
          <a:bodyPr/>
          <a:lstStyle/>
          <a:p>
            <a:fld id="{DE8D087E-6061-4458-9368-4A0A3E2034BD}" type="slidenum">
              <a:rPr lang="en-US" smtClean="0"/>
              <a:pPr/>
              <a:t>2</a:t>
            </a:fld>
            <a:endParaRPr lang="en-US" smtClean="0"/>
          </a:p>
        </p:txBody>
      </p:sp>
      <p:sp>
        <p:nvSpPr>
          <p:cNvPr id="34821" name="Rectangle 2"/>
          <p:cNvSpPr>
            <a:spLocks noGrp="1" noRot="1" noChangeAspect="1" noChangeArrowheads="1" noTextEdit="1"/>
          </p:cNvSpPr>
          <p:nvPr>
            <p:ph type="sldImg"/>
          </p:nvPr>
        </p:nvSpPr>
        <p:spPr>
          <a:xfrm>
            <a:off x="1193800" y="457200"/>
            <a:ext cx="4621213" cy="3465513"/>
          </a:xfrm>
          <a:ln/>
        </p:spPr>
      </p:sp>
      <p:sp>
        <p:nvSpPr>
          <p:cNvPr id="34822" name="Rectangle 3"/>
          <p:cNvSpPr>
            <a:spLocks noGrp="1" noChangeArrowheads="1"/>
          </p:cNvSpPr>
          <p:nvPr>
            <p:ph type="body" idx="1"/>
          </p:nvPr>
        </p:nvSpPr>
        <p:spPr>
          <a:xfrm>
            <a:off x="314325" y="4198938"/>
            <a:ext cx="6400800" cy="4670425"/>
          </a:xfrm>
          <a:noFill/>
          <a:ln/>
        </p:spPr>
        <p:txBody>
          <a:bodyPr/>
          <a:lstStyle/>
          <a:p>
            <a:pPr>
              <a:lnSpc>
                <a:spcPct val="80000"/>
              </a:lnSpc>
              <a:buFontTx/>
              <a:buNone/>
            </a:pPr>
            <a:r>
              <a:rPr lang="en-US" smtClean="0"/>
              <a:t>&lt;Insert your notes here&gt;</a:t>
            </a:r>
          </a:p>
          <a:p>
            <a:pPr>
              <a:buFontTx/>
              <a:buNone/>
            </a:pPr>
            <a:endParaRPr lang="en-US" b="1" smtClean="0"/>
          </a:p>
          <a:p>
            <a:pPr>
              <a:buFontTx/>
              <a:buNone/>
            </a:pPr>
            <a:r>
              <a:rPr lang="en-US" b="1" smtClean="0"/>
              <a:t>Content tips about objectives</a:t>
            </a:r>
          </a:p>
          <a:p>
            <a:pPr>
              <a:buFontTx/>
              <a:buNone/>
            </a:pPr>
            <a:r>
              <a:rPr lang="en-US" smtClean="0"/>
              <a:t>An objective is a clear statement of what the learner will be able to do after the presentation is complete. Objectives contain action verbs, standards of performance, and conditions. Examples: </a:t>
            </a:r>
          </a:p>
          <a:p>
            <a:r>
              <a:rPr lang="en-US" smtClean="0"/>
              <a:t>Identify (action verb) all five (standard of performance) critical attributes of a focus group from memory (condition). </a:t>
            </a:r>
          </a:p>
          <a:p>
            <a:r>
              <a:rPr lang="en-US" smtClean="0"/>
              <a:t>Given 10 market situations (condition), compare (action verb) five market research tools and choose (action verb) the one best suited to each situation. Eight out of 10 of your answers must match that of our expert market research panel (standard of performance). </a:t>
            </a:r>
          </a:p>
          <a:p>
            <a:endParaRPr lang="en-US" smtClean="0"/>
          </a:p>
          <a:p>
            <a:pPr>
              <a:buFontTx/>
              <a:buNone/>
            </a:pPr>
            <a:r>
              <a:rPr lang="en-US" smtClean="0"/>
              <a:t>Examples of good action verbs: define, state, summarize, classify, explain, construct, analyze, justify, operate, assemble, demonstrate, construct, conduct, perform, present, produce. </a:t>
            </a:r>
          </a:p>
          <a:p>
            <a:pPr>
              <a:buFontTx/>
              <a:buNone/>
            </a:pPr>
            <a:endParaRPr lang="en-US" smtClean="0"/>
          </a:p>
          <a:p>
            <a:pPr>
              <a:buFontTx/>
              <a:buNone/>
            </a:pPr>
            <a:r>
              <a:rPr lang="en-US" smtClean="0"/>
              <a:t>Examples of action verbs to avoid (due to misinterpretation): understand, know, think, learn, enjoy, comprehend, grasp the significance of.</a:t>
            </a:r>
          </a:p>
          <a:p>
            <a:pPr>
              <a:buFontTx/>
              <a:buNone/>
            </a:pPr>
            <a:endParaRPr lang="en-US" b="1" smtClean="0"/>
          </a:p>
          <a:p>
            <a:pPr>
              <a:buFontTx/>
              <a:buNone/>
            </a:pPr>
            <a:r>
              <a:rPr lang="en-US" b="1" smtClean="0"/>
              <a:t>Delivery tips</a:t>
            </a:r>
          </a:p>
          <a:p>
            <a:r>
              <a:rPr lang="en-US" b="1" smtClean="0"/>
              <a:t>Lead-in</a:t>
            </a:r>
            <a:r>
              <a:rPr lang="en-US" smtClean="0"/>
              <a:t>:</a:t>
            </a:r>
            <a:r>
              <a:rPr lang="en-US" b="1" smtClean="0"/>
              <a:t> </a:t>
            </a:r>
            <a:r>
              <a:rPr lang="en-US" smtClean="0"/>
              <a:t>"When you complete this presentation, you will be able to…"</a:t>
            </a:r>
            <a:endParaRPr lang="en-US" b="1" smtClean="0"/>
          </a:p>
          <a:p>
            <a:r>
              <a:rPr lang="en-US" smtClean="0"/>
              <a:t>Briefly describe each objective and tell attendees how they will benefit from attending your presentation.  </a:t>
            </a:r>
          </a:p>
          <a:p>
            <a:pPr>
              <a:buFontTx/>
              <a:buNone/>
            </a:pPr>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3"/>
          <p:cNvSpPr>
            <a:spLocks noGrp="1" noChangeArrowheads="1"/>
          </p:cNvSpPr>
          <p:nvPr>
            <p:ph type="hdr" sz="quarter"/>
          </p:nvPr>
        </p:nvSpPr>
        <p:spPr>
          <a:noFill/>
        </p:spPr>
        <p:txBody>
          <a:bodyPr/>
          <a:lstStyle/>
          <a:p>
            <a:r>
              <a:rPr lang="en-US" smtClean="0"/>
              <a:t>Microsoft </a:t>
            </a:r>
            <a:r>
              <a:rPr lang="en-US" b="1" smtClean="0"/>
              <a:t>Engineering Excellence</a:t>
            </a:r>
            <a:endParaRPr lang="en-US" smtClean="0"/>
          </a:p>
        </p:txBody>
      </p:sp>
      <p:sp>
        <p:nvSpPr>
          <p:cNvPr id="41987" name="Rectangle 25"/>
          <p:cNvSpPr>
            <a:spLocks noGrp="1" noChangeArrowheads="1"/>
          </p:cNvSpPr>
          <p:nvPr>
            <p:ph type="ftr" sz="quarter" idx="4"/>
          </p:nvPr>
        </p:nvSpPr>
        <p:spPr>
          <a:noFill/>
        </p:spPr>
        <p:txBody>
          <a:bodyPr/>
          <a:lstStyle/>
          <a:p>
            <a:r>
              <a:rPr lang="en-US" smtClean="0"/>
              <a:t>Microsoft Confidential</a:t>
            </a:r>
          </a:p>
        </p:txBody>
      </p:sp>
      <p:sp>
        <p:nvSpPr>
          <p:cNvPr id="41988" name="Rectangle 26"/>
          <p:cNvSpPr>
            <a:spLocks noGrp="1" noChangeArrowheads="1"/>
          </p:cNvSpPr>
          <p:nvPr>
            <p:ph type="sldNum" sz="quarter" idx="5"/>
          </p:nvPr>
        </p:nvSpPr>
        <p:spPr>
          <a:noFill/>
        </p:spPr>
        <p:txBody>
          <a:bodyPr/>
          <a:lstStyle/>
          <a:p>
            <a:fld id="{B2B44A5F-6CE4-493C-A0D7-6834FF76660C}" type="slidenum">
              <a:rPr lang="en-US" smtClean="0"/>
              <a:pPr/>
              <a:t>87</a:t>
            </a:fld>
            <a:endParaRPr lang="en-US" smtClean="0"/>
          </a:p>
        </p:txBody>
      </p:sp>
      <p:sp>
        <p:nvSpPr>
          <p:cNvPr id="41989" name="Rectangle 2"/>
          <p:cNvSpPr>
            <a:spLocks noGrp="1" noRot="1" noChangeAspect="1" noChangeArrowheads="1" noTextEdit="1"/>
          </p:cNvSpPr>
          <p:nvPr>
            <p:ph type="sldImg"/>
          </p:nvPr>
        </p:nvSpPr>
        <p:spPr>
          <a:xfrm>
            <a:off x="1181100" y="458788"/>
            <a:ext cx="4648200" cy="3486150"/>
          </a:xfrm>
          <a:ln/>
        </p:spPr>
      </p:sp>
      <p:sp>
        <p:nvSpPr>
          <p:cNvPr id="41990" name="Rectangle 3"/>
          <p:cNvSpPr>
            <a:spLocks noGrp="1" noChangeArrowheads="1"/>
          </p:cNvSpPr>
          <p:nvPr>
            <p:ph type="body" idx="1"/>
          </p:nvPr>
        </p:nvSpPr>
        <p:spPr>
          <a:xfrm>
            <a:off x="314325" y="4198938"/>
            <a:ext cx="6400800" cy="4630737"/>
          </a:xfrm>
          <a:noFill/>
          <a:ln/>
        </p:spPr>
        <p:txBody>
          <a:bodyPr/>
          <a:lstStyle/>
          <a:p>
            <a:pPr>
              <a:buFontTx/>
              <a:buNone/>
            </a:pP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3"/>
          <p:cNvSpPr>
            <a:spLocks noGrp="1" noChangeArrowheads="1"/>
          </p:cNvSpPr>
          <p:nvPr>
            <p:ph type="hdr" sz="quarter"/>
          </p:nvPr>
        </p:nvSpPr>
        <p:spPr>
          <a:noFill/>
        </p:spPr>
        <p:txBody>
          <a:bodyPr/>
          <a:lstStyle/>
          <a:p>
            <a:r>
              <a:rPr lang="en-US" smtClean="0"/>
              <a:t>Microsoft </a:t>
            </a:r>
            <a:r>
              <a:rPr lang="en-US" b="1" smtClean="0"/>
              <a:t>Engineering Excellence</a:t>
            </a:r>
            <a:endParaRPr lang="en-US" smtClean="0"/>
          </a:p>
        </p:txBody>
      </p:sp>
      <p:sp>
        <p:nvSpPr>
          <p:cNvPr id="40963" name="Rectangle 25"/>
          <p:cNvSpPr>
            <a:spLocks noGrp="1" noChangeArrowheads="1"/>
          </p:cNvSpPr>
          <p:nvPr>
            <p:ph type="ftr" sz="quarter" idx="4"/>
          </p:nvPr>
        </p:nvSpPr>
        <p:spPr>
          <a:noFill/>
        </p:spPr>
        <p:txBody>
          <a:bodyPr/>
          <a:lstStyle/>
          <a:p>
            <a:r>
              <a:rPr lang="en-US" smtClean="0"/>
              <a:t>Microsoft Confidential</a:t>
            </a:r>
          </a:p>
        </p:txBody>
      </p:sp>
      <p:sp>
        <p:nvSpPr>
          <p:cNvPr id="40964" name="Rectangle 26"/>
          <p:cNvSpPr>
            <a:spLocks noGrp="1" noChangeArrowheads="1"/>
          </p:cNvSpPr>
          <p:nvPr>
            <p:ph type="sldNum" sz="quarter" idx="5"/>
          </p:nvPr>
        </p:nvSpPr>
        <p:spPr>
          <a:noFill/>
        </p:spPr>
        <p:txBody>
          <a:bodyPr/>
          <a:lstStyle/>
          <a:p>
            <a:fld id="{85CEDE57-F8FE-4B43-B511-2E9F76624F74}" type="slidenum">
              <a:rPr lang="en-US" smtClean="0"/>
              <a:pPr/>
              <a:t>88</a:t>
            </a:fld>
            <a:endParaRPr lang="en-US" smtClean="0"/>
          </a:p>
        </p:txBody>
      </p:sp>
      <p:sp>
        <p:nvSpPr>
          <p:cNvPr id="40965" name="Rectangle 2"/>
          <p:cNvSpPr>
            <a:spLocks noGrp="1" noRot="1" noChangeAspect="1" noChangeArrowheads="1" noTextEdit="1"/>
          </p:cNvSpPr>
          <p:nvPr>
            <p:ph type="sldImg"/>
          </p:nvPr>
        </p:nvSpPr>
        <p:spPr>
          <a:xfrm>
            <a:off x="1193800" y="457200"/>
            <a:ext cx="4621213" cy="3465513"/>
          </a:xfrm>
          <a:ln/>
        </p:spPr>
      </p:sp>
      <p:sp>
        <p:nvSpPr>
          <p:cNvPr id="40966" name="Rectangle 3"/>
          <p:cNvSpPr>
            <a:spLocks noGrp="1" noChangeArrowheads="1"/>
          </p:cNvSpPr>
          <p:nvPr>
            <p:ph type="body" idx="1"/>
          </p:nvPr>
        </p:nvSpPr>
        <p:spPr>
          <a:xfrm>
            <a:off x="314325" y="4208463"/>
            <a:ext cx="6400800" cy="4670425"/>
          </a:xfrm>
          <a:noFill/>
          <a:ln/>
        </p:spPr>
        <p:txBody>
          <a:bodyPr/>
          <a:lstStyle/>
          <a:p>
            <a:pPr>
              <a:buFontTx/>
              <a:buNone/>
            </a:pPr>
            <a:r>
              <a:rPr lang="en-US" smtClean="0"/>
              <a:t>&lt;Insert your notes here&gt;</a:t>
            </a:r>
          </a:p>
          <a:p>
            <a:pPr>
              <a:buFontTx/>
              <a:buNone/>
            </a:pPr>
            <a:endParaRPr lang="en-US" smtClean="0"/>
          </a:p>
          <a:p>
            <a:pPr>
              <a:buFontTx/>
              <a:buNone/>
            </a:pPr>
            <a:r>
              <a:rPr lang="en-US" b="1" smtClean="0"/>
              <a:t>Tips for resources</a:t>
            </a:r>
          </a:p>
          <a:p>
            <a:r>
              <a:rPr lang="en-US" smtClean="0"/>
              <a:t>Name the resource and explain how and why it is useful.</a:t>
            </a:r>
          </a:p>
          <a:p>
            <a:r>
              <a:rPr lang="en-US" smtClean="0"/>
              <a:t>Potential resources include: aliases, articles, books, contacts, online courses, Web sites, and white papers.</a:t>
            </a:r>
          </a:p>
          <a:p>
            <a:r>
              <a:rPr lang="en-US" smtClean="0"/>
              <a:t>Include Web site URLs so that attendees can access resources from printed version of slides.</a:t>
            </a:r>
          </a:p>
          <a:p>
            <a:r>
              <a:rPr lang="en-US" smtClean="0"/>
              <a:t>Example:</a:t>
            </a:r>
          </a:p>
          <a:p>
            <a:pPr marL="742950" lvl="1" indent="-285750"/>
            <a:r>
              <a:rPr lang="en-US" smtClean="0"/>
              <a:t>Microsoft Manual of Style for Technical Publications (MSTP): The Microsoft corporate style guide</a:t>
            </a:r>
            <a:br>
              <a:rPr lang="en-US" smtClean="0"/>
            </a:br>
            <a:r>
              <a:rPr lang="en-US" smtClean="0"/>
              <a:t>http://mstp/</a:t>
            </a:r>
          </a:p>
          <a:p>
            <a:pPr marL="742950" lvl="1" indent="-285750"/>
            <a:r>
              <a:rPr lang="en-US" smtClean="0"/>
              <a:t>MSTP online course: An introduction to using the MSTP </a:t>
            </a:r>
            <a:br>
              <a:rPr lang="en-US" smtClean="0"/>
            </a:br>
            <a:r>
              <a:rPr lang="en-US" smtClean="0"/>
              <a:t>http://mylearning/CourseDetails.aspx?COURSENO=COUR2006070612343804010100</a:t>
            </a:r>
          </a:p>
          <a:p>
            <a:pPr marL="742950" lvl="1" indent="-285750"/>
            <a:r>
              <a:rPr lang="en-US" smtClean="0"/>
              <a:t>Microsoft Editors Discussion and Information alias (stet): A forum of over 550 content publishers around the company</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3" descr="Bar"/>
          <p:cNvPicPr>
            <a:picLocks noChangeAspect="1" noChangeArrowheads="1"/>
          </p:cNvPicPr>
          <p:nvPr/>
        </p:nvPicPr>
        <p:blipFill>
          <a:blip r:embed="rId2"/>
          <a:srcRect/>
          <a:stretch>
            <a:fillRect/>
          </a:stretch>
        </p:blipFill>
        <p:spPr bwMode="auto">
          <a:xfrm>
            <a:off x="0" y="1290638"/>
            <a:ext cx="6672263" cy="1800225"/>
          </a:xfrm>
          <a:prstGeom prst="rect">
            <a:avLst/>
          </a:prstGeom>
          <a:noFill/>
          <a:ln w="9525">
            <a:noFill/>
            <a:miter lim="800000"/>
            <a:headEnd/>
            <a:tailEnd/>
          </a:ln>
        </p:spPr>
      </p:pic>
      <p:pic>
        <p:nvPicPr>
          <p:cNvPr id="5" name="Picture 19" descr="EE_Logotype_tx-4-PPt"/>
          <p:cNvPicPr>
            <a:picLocks noChangeAspect="1" noChangeArrowheads="1"/>
          </p:cNvPicPr>
          <p:nvPr userDrawn="1"/>
        </p:nvPicPr>
        <p:blipFill>
          <a:blip r:embed="rId3"/>
          <a:srcRect/>
          <a:stretch>
            <a:fillRect/>
          </a:stretch>
        </p:blipFill>
        <p:spPr bwMode="gray">
          <a:xfrm>
            <a:off x="415925" y="361950"/>
            <a:ext cx="4702175" cy="547688"/>
          </a:xfrm>
          <a:prstGeom prst="rect">
            <a:avLst/>
          </a:prstGeom>
          <a:noFill/>
          <a:ln w="9525">
            <a:noFill/>
            <a:miter lim="800000"/>
            <a:headEnd/>
            <a:tailEnd/>
          </a:ln>
        </p:spPr>
      </p:pic>
      <p:pic>
        <p:nvPicPr>
          <p:cNvPr id="6" name="Picture 20" descr="Microsoft-Logo_Rev-tx"/>
          <p:cNvPicPr>
            <a:picLocks noChangeAspect="1" noChangeArrowheads="1"/>
          </p:cNvPicPr>
          <p:nvPr/>
        </p:nvPicPr>
        <p:blipFill>
          <a:blip r:embed="rId4"/>
          <a:srcRect/>
          <a:stretch>
            <a:fillRect/>
          </a:stretch>
        </p:blipFill>
        <p:spPr bwMode="invGray">
          <a:xfrm>
            <a:off x="7877175" y="6427788"/>
            <a:ext cx="1063625" cy="228600"/>
          </a:xfrm>
          <a:prstGeom prst="rect">
            <a:avLst/>
          </a:prstGeom>
          <a:noFill/>
          <a:ln w="9525">
            <a:noFill/>
            <a:miter lim="800000"/>
            <a:headEnd/>
            <a:tailEnd/>
          </a:ln>
        </p:spPr>
      </p:pic>
      <p:sp>
        <p:nvSpPr>
          <p:cNvPr id="434178" name="Rectangle 2"/>
          <p:cNvSpPr>
            <a:spLocks noGrp="1" noChangeArrowheads="1"/>
          </p:cNvSpPr>
          <p:nvPr>
            <p:ph type="ctrTitle" hasCustomPrompt="1"/>
          </p:nvPr>
        </p:nvSpPr>
        <p:spPr>
          <a:xfrm>
            <a:off x="471488" y="1590675"/>
            <a:ext cx="8408987" cy="1195388"/>
          </a:xfrm>
        </p:spPr>
        <p:txBody>
          <a:bodyPr/>
          <a:lstStyle>
            <a:lvl1pPr>
              <a:defRPr sz="4000">
                <a:solidFill>
                  <a:schemeClr val="tx1"/>
                </a:solidFill>
              </a:defRPr>
            </a:lvl1pPr>
          </a:lstStyle>
          <a:p>
            <a:r>
              <a:rPr lang="en-US" dirty="0"/>
              <a:t>Click </a:t>
            </a:r>
            <a:r>
              <a:rPr lang="en-US" dirty="0" smtClean="0"/>
              <a:t>to Add Title </a:t>
            </a:r>
            <a:endParaRPr lang="en-US" dirty="0"/>
          </a:p>
        </p:txBody>
      </p:sp>
      <p:sp>
        <p:nvSpPr>
          <p:cNvPr id="434179" name="Rectangle 3"/>
          <p:cNvSpPr>
            <a:spLocks noGrp="1" noChangeArrowheads="1"/>
          </p:cNvSpPr>
          <p:nvPr>
            <p:ph type="subTitle" idx="1" hasCustomPrompt="1"/>
          </p:nvPr>
        </p:nvSpPr>
        <p:spPr>
          <a:xfrm>
            <a:off x="471488" y="3032125"/>
            <a:ext cx="8408987" cy="3163888"/>
          </a:xfrm>
        </p:spPr>
        <p:txBody>
          <a:bodyPr/>
          <a:lstStyle>
            <a:lvl1pPr marL="0" indent="0">
              <a:buFontTx/>
              <a:buNone/>
              <a:defRPr>
                <a:solidFill>
                  <a:srgbClr val="FFCC00"/>
                </a:solidFill>
              </a:defRPr>
            </a:lvl1pPr>
          </a:lstStyle>
          <a:p>
            <a:r>
              <a:rPr lang="en-US" dirty="0"/>
              <a:t>Click </a:t>
            </a:r>
            <a:r>
              <a:rPr lang="en-US" dirty="0" smtClean="0"/>
              <a:t>to Add Subtitle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4pPr>
              <a:defRPr baseline="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71488" y="1497013"/>
            <a:ext cx="4127500" cy="4759325"/>
          </a:xfrm>
        </p:spPr>
        <p:txBody>
          <a:bodyPr/>
          <a:lstStyle>
            <a:lvl1pPr>
              <a:defRPr sz="2800"/>
            </a:lvl1pPr>
            <a:lvl2pPr>
              <a:defRPr sz="2400"/>
            </a:lvl2pPr>
            <a:lvl3pPr>
              <a:defRPr sz="2000"/>
            </a:lvl3pPr>
            <a:lvl4pPr>
              <a:defRPr sz="1800" baseline="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751388" y="1497013"/>
            <a:ext cx="4129087" cy="4759325"/>
          </a:xfrm>
        </p:spPr>
        <p:txBody>
          <a:bodyPr/>
          <a:lstStyle>
            <a:lvl1pPr>
              <a:defRPr sz="2800"/>
            </a:lvl1pPr>
            <a:lvl2pPr>
              <a:defRPr sz="2400"/>
            </a:lvl2pPr>
            <a:lvl3pPr>
              <a:defRPr sz="2000"/>
            </a:lvl3pPr>
            <a:lvl4pPr>
              <a:defRPr sz="1800" baseline="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71488" y="355600"/>
            <a:ext cx="8408987"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71488" y="1497013"/>
            <a:ext cx="8408987" cy="4759325"/>
          </a:xfrm>
        </p:spPr>
        <p:txBody>
          <a:bodyPr/>
          <a:lstStyle/>
          <a:p>
            <a:pPr lvl="0"/>
            <a:r>
              <a:rPr lang="en-US" noProof="0" smtClean="0"/>
              <a:t>Click icon to add table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71488" y="355600"/>
            <a:ext cx="8408987"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71488" y="1497013"/>
            <a:ext cx="4127500" cy="4759325"/>
          </a:xfrm>
        </p:spPr>
        <p:txBody>
          <a:bodyPr/>
          <a:lstStyle>
            <a:lvl4pPr>
              <a:defRPr baseline="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Text Placeholder 3"/>
          <p:cNvSpPr>
            <a:spLocks noGrp="1"/>
          </p:cNvSpPr>
          <p:nvPr>
            <p:ph type="body" sz="half" idx="2"/>
          </p:nvPr>
        </p:nvSpPr>
        <p:spPr>
          <a:xfrm>
            <a:off x="4751388" y="1497013"/>
            <a:ext cx="4129087" cy="4759325"/>
          </a:xfrm>
        </p:spPr>
        <p:txBody>
          <a:bodyPr/>
          <a:lstStyle>
            <a:lvl4pPr>
              <a:defRPr baseline="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001000" y="6781800"/>
            <a:ext cx="512534" cy="76200"/>
          </a:xfrm>
          <a:prstGeom prst="rect">
            <a:avLst/>
          </a:prstGeom>
        </p:spPr>
        <p:txBody>
          <a:bodyPr/>
          <a:lstStyle/>
          <a:p>
            <a:fld id="{A17A2256-A612-444D-9AF0-F3EF09B092B8}" type="datetime1">
              <a:rPr lang="en-US" smtClean="0"/>
              <a:pPr/>
              <a:t>2012-12-05</a:t>
            </a:fld>
            <a:endParaRPr lang="en-US"/>
          </a:p>
        </p:txBody>
      </p:sp>
      <p:sp>
        <p:nvSpPr>
          <p:cNvPr id="4" name="Footer Placeholder 3"/>
          <p:cNvSpPr>
            <a:spLocks noGrp="1"/>
          </p:cNvSpPr>
          <p:nvPr>
            <p:ph type="ftr" sz="quarter" idx="11"/>
          </p:nvPr>
        </p:nvSpPr>
        <p:spPr>
          <a:xfrm>
            <a:off x="7543800" y="6781800"/>
            <a:ext cx="487167" cy="76200"/>
          </a:xfrm>
          <a:prstGeom prst="rect">
            <a:avLst/>
          </a:prstGeom>
        </p:spPr>
        <p:txBody>
          <a:bodyPr/>
          <a:lstStyle/>
          <a:p>
            <a:r>
              <a:rPr lang="en-US" smtClean="0"/>
              <a:t>Luca Cardelli</a:t>
            </a:r>
            <a:endParaRPr lang="en-US"/>
          </a:p>
        </p:txBody>
      </p:sp>
      <p:sp>
        <p:nvSpPr>
          <p:cNvPr id="5" name="Slide Number Placeholder 4"/>
          <p:cNvSpPr>
            <a:spLocks noGrp="1"/>
          </p:cNvSpPr>
          <p:nvPr>
            <p:ph type="sldNum" sz="quarter" idx="12"/>
          </p:nvPr>
        </p:nvSpPr>
        <p:spPr>
          <a:xfrm>
            <a:off x="8534400" y="6781800"/>
            <a:ext cx="381000" cy="76200"/>
          </a:xfrm>
          <a:prstGeom prst="rect">
            <a:avLst/>
          </a:prstGeom>
        </p:spPr>
        <p:txBody>
          <a:bodyPr/>
          <a:lstStyle/>
          <a:p>
            <a:fld id="{678AA658-B60B-4841-AFBB-0541D9DC4060}" type="slidenum">
              <a:rPr lang="en-US" smtClean="0"/>
              <a:pPr/>
              <a:t>‹#›</a:t>
            </a:fld>
            <a:endParaRPr lang="en-US"/>
          </a:p>
        </p:txBody>
      </p:sp>
      <p:sp>
        <p:nvSpPr>
          <p:cNvPr id="6" name="Title 1"/>
          <p:cNvSpPr>
            <a:spLocks noGrp="1"/>
          </p:cNvSpPr>
          <p:nvPr>
            <p:ph type="title"/>
          </p:nvPr>
        </p:nvSpPr>
        <p:spPr>
          <a:xfrm>
            <a:off x="76200" y="152400"/>
            <a:ext cx="8991600" cy="762000"/>
          </a:xfrm>
        </p:spPr>
        <p:txBody>
          <a:bodyPr/>
          <a:lstStyle>
            <a:lvl1pPr>
              <a:defRPr sz="4400"/>
            </a:lvl1pPr>
          </a:lstStyle>
          <a:p>
            <a:r>
              <a:rPr lang="en-US" dirty="0" smtClean="0"/>
              <a:t>Click to edit Master title</a:t>
            </a:r>
            <a:endParaRPr lang="en-US" dirty="0"/>
          </a:p>
        </p:txBody>
      </p:sp>
      <p:sp>
        <p:nvSpPr>
          <p:cNvPr id="7" name="Content Placeholder 2"/>
          <p:cNvSpPr>
            <a:spLocks noGrp="1"/>
          </p:cNvSpPr>
          <p:nvPr>
            <p:ph idx="1"/>
          </p:nvPr>
        </p:nvSpPr>
        <p:spPr>
          <a:xfrm>
            <a:off x="76200" y="1143000"/>
            <a:ext cx="8991600" cy="5334000"/>
          </a:xfrm>
        </p:spPr>
        <p:txBody>
          <a:bodyPr/>
          <a:lstStyle>
            <a:lvl1pPr>
              <a:defRPr sz="3200">
                <a:solidFill>
                  <a:schemeClr val="tx2"/>
                </a:solidFill>
              </a:defRPr>
            </a:lvl1pPr>
            <a:lvl2pPr>
              <a:defRPr sz="2400">
                <a:solidFill>
                  <a:schemeClr val="tx2"/>
                </a:solidFill>
              </a:defRPr>
            </a:lvl2pPr>
            <a:lvl3pPr>
              <a:defRPr sz="2000">
                <a:solidFill>
                  <a:schemeClr val="tx2"/>
                </a:solidFill>
              </a:defRPr>
            </a:lvl3pPr>
            <a:lvl4pPr>
              <a:defRPr sz="2000">
                <a:solidFill>
                  <a:schemeClr val="tx2"/>
                </a:solidFill>
              </a:defRPr>
            </a:lvl4pPr>
            <a:lvl5pPr>
              <a:defRPr sz="2000">
                <a:solidFill>
                  <a:schemeClr val="tx2"/>
                </a:solidFill>
              </a:defRPr>
            </a:lvl5pPr>
            <a:lvl6pPr>
              <a:defRPr/>
            </a:lvl6pPr>
            <a:lvl7pPr>
              <a:defRPr/>
            </a:lvl7pPr>
            <a:lvl8pPr>
              <a:defRPr/>
            </a:lvl8pPr>
            <a:lvl9pPr>
              <a:buFont typeface="Arial" pitchFamily="34" charset="0"/>
              <a:buChar cha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172056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lum/>
          </a:blip>
          <a:srcRect/>
          <a:stretch>
            <a:fillRect l="-12000" r="-12000"/>
          </a:stretch>
        </a:blipFill>
        <a:effectLst/>
      </p:bgPr>
    </p:bg>
    <p:spTree>
      <p:nvGrpSpPr>
        <p:cNvPr id="1" name=""/>
        <p:cNvGrpSpPr/>
        <p:nvPr/>
      </p:nvGrpSpPr>
      <p:grpSpPr>
        <a:xfrm>
          <a:off x="0" y="0"/>
          <a:ext cx="0" cy="0"/>
          <a:chOff x="0" y="0"/>
          <a:chExt cx="0" cy="0"/>
        </a:xfrm>
      </p:grpSpPr>
      <p:sp>
        <p:nvSpPr>
          <p:cNvPr id="433154" name="Rectangle 2"/>
          <p:cNvSpPr>
            <a:spLocks noGrp="1" noChangeArrowheads="1"/>
          </p:cNvSpPr>
          <p:nvPr>
            <p:ph type="title"/>
          </p:nvPr>
        </p:nvSpPr>
        <p:spPr bwMode="auto">
          <a:xfrm>
            <a:off x="471488" y="355600"/>
            <a:ext cx="8408987" cy="11430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lvl="0"/>
            <a:r>
              <a:rPr lang="en-US" smtClean="0"/>
              <a:t>Click to edit Master title style</a:t>
            </a:r>
          </a:p>
        </p:txBody>
      </p:sp>
      <p:sp>
        <p:nvSpPr>
          <p:cNvPr id="433155" name="Rectangle 3"/>
          <p:cNvSpPr>
            <a:spLocks noGrp="1" noChangeArrowheads="1"/>
          </p:cNvSpPr>
          <p:nvPr>
            <p:ph type="body" idx="1"/>
          </p:nvPr>
        </p:nvSpPr>
        <p:spPr bwMode="auto">
          <a:xfrm>
            <a:off x="471488" y="1497013"/>
            <a:ext cx="8408987" cy="475932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dirty="0" smtClean="0"/>
              <a:t>Click to edit Master text styles, first level</a:t>
            </a:r>
          </a:p>
          <a:p>
            <a:pPr lvl="1"/>
            <a:r>
              <a:rPr lang="en-US" dirty="0" smtClean="0"/>
              <a:t>Second level bulleted text</a:t>
            </a:r>
          </a:p>
          <a:p>
            <a:pPr lvl="2"/>
            <a:r>
              <a:rPr lang="en-US" dirty="0" smtClean="0"/>
              <a:t>Third level bulleted text</a:t>
            </a:r>
          </a:p>
          <a:p>
            <a:pPr lvl="3"/>
            <a:r>
              <a:rPr lang="en-US" dirty="0" smtClean="0"/>
              <a:t>Fourth level bulleted text (only if necessary)</a:t>
            </a:r>
          </a:p>
        </p:txBody>
      </p:sp>
      <p:sp>
        <p:nvSpPr>
          <p:cNvPr id="433156" name="Text Box 4"/>
          <p:cNvSpPr txBox="1">
            <a:spLocks noChangeArrowheads="1"/>
          </p:cNvSpPr>
          <p:nvPr/>
        </p:nvSpPr>
        <p:spPr bwMode="auto">
          <a:xfrm>
            <a:off x="6792913" y="6427788"/>
            <a:ext cx="2087562" cy="238125"/>
          </a:xfrm>
          <a:prstGeom prst="rect">
            <a:avLst/>
          </a:prstGeom>
          <a:noFill/>
          <a:ln w="3175">
            <a:noFill/>
            <a:miter lim="800000"/>
            <a:headEnd/>
            <a:tailEnd/>
          </a:ln>
          <a:effectLst/>
        </p:spPr>
        <p:txBody>
          <a:bodyPr lIns="0" tIns="0" rIns="0" bIns="0">
            <a:spAutoFit/>
          </a:bodyPr>
          <a:lstStyle/>
          <a:p>
            <a:pPr algn="r">
              <a:lnSpc>
                <a:spcPct val="80000"/>
              </a:lnSpc>
              <a:spcBef>
                <a:spcPct val="0"/>
              </a:spcBef>
              <a:spcAft>
                <a:spcPct val="20000"/>
              </a:spcAft>
              <a:defRPr/>
            </a:pPr>
            <a:r>
              <a:rPr lang="en-US" sz="1000">
                <a:solidFill>
                  <a:srgbClr val="AABBCC"/>
                </a:solidFill>
                <a:effectLst/>
              </a:rPr>
              <a:t>Microsoft </a:t>
            </a:r>
            <a:r>
              <a:rPr lang="en-US" sz="1000" b="1">
                <a:solidFill>
                  <a:srgbClr val="AABBCC"/>
                </a:solidFill>
                <a:effectLst/>
              </a:rPr>
              <a:t>Engineering Excellence</a:t>
            </a:r>
          </a:p>
          <a:p>
            <a:pPr algn="r">
              <a:lnSpc>
                <a:spcPct val="80000"/>
              </a:lnSpc>
              <a:spcBef>
                <a:spcPct val="0"/>
              </a:spcBef>
              <a:spcAft>
                <a:spcPct val="20000"/>
              </a:spcAft>
              <a:defRPr/>
            </a:pPr>
            <a:r>
              <a:rPr lang="en-US" sz="700">
                <a:solidFill>
                  <a:srgbClr val="AABBCC"/>
                </a:solidFill>
                <a:effectLst/>
              </a:rPr>
              <a:t>Microsoft Confidential</a:t>
            </a:r>
          </a:p>
        </p:txBody>
      </p:sp>
      <p:pic>
        <p:nvPicPr>
          <p:cNvPr id="3077" name="Picture 19" descr="Bar"/>
          <p:cNvPicPr>
            <a:picLocks noChangeAspect="1" noChangeArrowheads="1"/>
          </p:cNvPicPr>
          <p:nvPr/>
        </p:nvPicPr>
        <p:blipFill>
          <a:blip r:embed="rId11"/>
          <a:srcRect t="77036"/>
          <a:stretch>
            <a:fillRect/>
          </a:stretch>
        </p:blipFill>
        <p:spPr bwMode="auto">
          <a:xfrm>
            <a:off x="0" y="-93663"/>
            <a:ext cx="6672263" cy="412751"/>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715" r:id="rId1"/>
    <p:sldLayoutId id="2147483709" r:id="rId2"/>
    <p:sldLayoutId id="2147483710" r:id="rId3"/>
    <p:sldLayoutId id="2147483711" r:id="rId4"/>
    <p:sldLayoutId id="2147483712" r:id="rId5"/>
    <p:sldLayoutId id="2147483713" r:id="rId6"/>
    <p:sldLayoutId id="2147483714" r:id="rId7"/>
    <p:sldLayoutId id="2147483716" r:id="rId8"/>
  </p:sldLayoutIdLst>
  <p:txStyles>
    <p:titleStyle>
      <a:lvl1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mj-lt"/>
          <a:ea typeface="+mj-ea"/>
          <a:cs typeface="+mj-cs"/>
        </a:defRPr>
      </a:lvl1pPr>
      <a:lvl2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2pPr>
      <a:lvl3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3pPr>
      <a:lvl4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4pPr>
      <a:lvl5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5pPr>
      <a:lvl6pPr marL="4572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6pPr>
      <a:lvl7pPr marL="9144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7pPr>
      <a:lvl8pPr marL="13716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8pPr>
      <a:lvl9pPr marL="18288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9pPr>
    </p:titleStyle>
    <p:bodyStyle>
      <a:lvl1pPr marL="227013" indent="-227013" algn="l" rtl="0" eaLnBrk="1" fontAlgn="base" hangingPunct="1">
        <a:spcBef>
          <a:spcPct val="20000"/>
        </a:spcBef>
        <a:spcAft>
          <a:spcPct val="0"/>
        </a:spcAft>
        <a:buClr>
          <a:schemeClr val="hlink"/>
        </a:buClr>
        <a:buSzPct val="80000"/>
        <a:buBlip>
          <a:blip r:embed="rId12"/>
        </a:buBlip>
        <a:defRPr sz="2800">
          <a:solidFill>
            <a:schemeClr val="tx1"/>
          </a:solidFill>
          <a:effectLst>
            <a:outerShdw blurRad="38100" dist="38100" dir="2700000" algn="tl">
              <a:srgbClr val="000000"/>
            </a:outerShdw>
          </a:effectLst>
          <a:latin typeface="+mn-lt"/>
          <a:ea typeface="+mn-ea"/>
          <a:cs typeface="+mn-cs"/>
        </a:defRPr>
      </a:lvl1pPr>
      <a:lvl2pPr marL="458788" indent="-230188" algn="l" rtl="0" eaLnBrk="1" fontAlgn="base" hangingPunct="1">
        <a:spcBef>
          <a:spcPct val="0"/>
        </a:spcBef>
        <a:spcAft>
          <a:spcPct val="0"/>
        </a:spcAft>
        <a:buClr>
          <a:schemeClr val="accent2"/>
        </a:buClr>
        <a:buSzPct val="80000"/>
        <a:buBlip>
          <a:blip r:embed="rId13"/>
        </a:buBlip>
        <a:defRPr sz="2400">
          <a:solidFill>
            <a:schemeClr val="tx1"/>
          </a:solidFill>
          <a:effectLst>
            <a:outerShdw blurRad="38100" dist="38100" dir="2700000" algn="tl">
              <a:srgbClr val="000000"/>
            </a:outerShdw>
          </a:effectLst>
          <a:latin typeface="+mn-lt"/>
        </a:defRPr>
      </a:lvl2pPr>
      <a:lvl3pPr marL="688975" indent="-228600" algn="l" rtl="0" eaLnBrk="1" fontAlgn="base" hangingPunct="1">
        <a:spcBef>
          <a:spcPct val="0"/>
        </a:spcBef>
        <a:spcAft>
          <a:spcPct val="0"/>
        </a:spcAft>
        <a:buClr>
          <a:schemeClr val="accent1"/>
        </a:buClr>
        <a:buSzPct val="80000"/>
        <a:buBlip>
          <a:blip r:embed="rId13"/>
        </a:buBlip>
        <a:defRPr sz="2000">
          <a:solidFill>
            <a:schemeClr val="tx1"/>
          </a:solidFill>
          <a:effectLst>
            <a:outerShdw blurRad="38100" dist="38100" dir="2700000" algn="tl">
              <a:srgbClr val="000000"/>
            </a:outerShdw>
          </a:effectLst>
          <a:latin typeface="+mn-lt"/>
        </a:defRPr>
      </a:lvl3pPr>
      <a:lvl4pPr marL="860425" indent="-169863" algn="l" rtl="0" eaLnBrk="1" fontAlgn="base" hangingPunct="1">
        <a:spcBef>
          <a:spcPct val="0"/>
        </a:spcBef>
        <a:spcAft>
          <a:spcPct val="30000"/>
        </a:spcAft>
        <a:buClr>
          <a:srgbClr val="FFA370"/>
        </a:buClr>
        <a:buSzPct val="90000"/>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slideLayout" Target="../slideLayouts/slideLayout8.xml"/><Relationship Id="rId1" Type="http://schemas.openxmlformats.org/officeDocument/2006/relationships/video" Target="file:///C:\Dropbox\Luca\Talks\2012-05-25%20Speaking%20the%20Language%20of%20Molecules%20(Dublin)\Join.swf" TargetMode="Externa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xml"/><Relationship Id="rId5" Type="http://schemas.openxmlformats.org/officeDocument/2006/relationships/image" Target="../media/image37.jpe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video" Target="file:///C:\Dropbox\Luca\Talks\2012-05-25%20Speaking%20the%20Language%20of%20Molecules%20(Dublin)\Transducer.swf"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video" Target="file:///C:\Dropbox\Luca\Talks\2012-05-25%20Speaking%20the%20Language%20of%20Molecules%20(Dublin)\Join.swf"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hyperlink" Target="Figures/dna.html"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16.png"/><Relationship Id="rId2" Type="http://schemas.openxmlformats.org/officeDocument/2006/relationships/hyperlink" Target="http://upload.wikimedia.org/wikipedia/commons/e/ee/CellMembraneDrawing.jpg" TargetMode="Externa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7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7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8.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hyperlink" Target="http://lucacardelli.name/Talks/2012-12-06"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upload.wikimedia.org/wikipedia/commons/5/55/Museum_of_Science,_Boston,_MA_-_IMG_3163.JPG" TargetMode="Externa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2"/>
          <p:cNvSpPr>
            <a:spLocks noGrp="1" noChangeArrowheads="1"/>
          </p:cNvSpPr>
          <p:nvPr>
            <p:ph type="ctrTitle"/>
          </p:nvPr>
        </p:nvSpPr>
        <p:spPr/>
        <p:txBody>
          <a:bodyPr/>
          <a:lstStyle/>
          <a:p>
            <a:pPr>
              <a:defRPr/>
            </a:pPr>
            <a:r>
              <a:rPr lang="en-US" smtClean="0"/>
              <a:t>Molecular Programming</a:t>
            </a:r>
          </a:p>
        </p:txBody>
      </p:sp>
      <p:sp>
        <p:nvSpPr>
          <p:cNvPr id="593923" name="Rectangle 3"/>
          <p:cNvSpPr>
            <a:spLocks noGrp="1" noChangeArrowheads="1"/>
          </p:cNvSpPr>
          <p:nvPr>
            <p:ph type="subTitle" idx="1"/>
          </p:nvPr>
        </p:nvSpPr>
        <p:spPr/>
        <p:txBody>
          <a:bodyPr/>
          <a:lstStyle/>
          <a:p>
            <a:pPr>
              <a:defRPr/>
            </a:pPr>
            <a:endParaRPr lang="en-US" dirty="0" smtClean="0"/>
          </a:p>
        </p:txBody>
      </p:sp>
      <p:sp>
        <p:nvSpPr>
          <p:cNvPr id="5124" name="Rectangle 4"/>
          <p:cNvSpPr>
            <a:spLocks noChangeArrowheads="1"/>
          </p:cNvSpPr>
          <p:nvPr/>
        </p:nvSpPr>
        <p:spPr bwMode="auto">
          <a:xfrm>
            <a:off x="471488" y="4322763"/>
            <a:ext cx="8416925" cy="1963737"/>
          </a:xfrm>
          <a:prstGeom prst="rect">
            <a:avLst/>
          </a:prstGeom>
          <a:noFill/>
          <a:ln w="9525">
            <a:noFill/>
            <a:miter lim="800000"/>
            <a:headEnd/>
            <a:tailEnd/>
          </a:ln>
        </p:spPr>
        <p:txBody>
          <a:bodyPr lIns="0" tIns="0" rIns="0" bIns="0"/>
          <a:lstStyle/>
          <a:p>
            <a:pPr>
              <a:spcBef>
                <a:spcPct val="20000"/>
              </a:spcBef>
              <a:buClr>
                <a:schemeClr val="hlink"/>
              </a:buClr>
              <a:buSzPct val="80000"/>
            </a:pPr>
            <a:r>
              <a:rPr lang="en-US" dirty="0" smtClean="0">
                <a:solidFill>
                  <a:srgbClr val="FFCC00"/>
                </a:solidFill>
                <a:effectLst/>
              </a:rPr>
              <a:t>Luca </a:t>
            </a:r>
            <a:r>
              <a:rPr lang="en-US" dirty="0" err="1" smtClean="0">
                <a:solidFill>
                  <a:srgbClr val="FFCC00"/>
                </a:solidFill>
                <a:effectLst/>
              </a:rPr>
              <a:t>Cardelli</a:t>
            </a:r>
            <a:r>
              <a:rPr lang="en-US" dirty="0" smtClean="0">
                <a:solidFill>
                  <a:srgbClr val="FFCC00"/>
                </a:solidFill>
                <a:effectLst/>
              </a:rPr>
              <a:t>, Principal Researcher, MSR Cambridge</a:t>
            </a:r>
            <a:r>
              <a:rPr lang="en-US" dirty="0">
                <a:solidFill>
                  <a:srgbClr val="FFCC00"/>
                </a:solidFill>
                <a:effectLst/>
              </a:rPr>
              <a:t/>
            </a:r>
            <a:br>
              <a:rPr lang="en-US" dirty="0">
                <a:solidFill>
                  <a:srgbClr val="FFCC00"/>
                </a:solidFill>
                <a:effectLst/>
              </a:rPr>
            </a:br>
            <a:r>
              <a:rPr lang="en-US" dirty="0" smtClean="0">
                <a:solidFill>
                  <a:srgbClr val="FFCC00"/>
                </a:solidFill>
                <a:effectLst/>
              </a:rPr>
              <a:t>Programming Principles and Tools</a:t>
            </a:r>
            <a:endParaRPr lang="en-US" dirty="0">
              <a:solidFill>
                <a:srgbClr val="FFCC00"/>
              </a:solidFill>
              <a:effectLst/>
            </a:endParaRPr>
          </a:p>
          <a:p>
            <a:pPr>
              <a:spcBef>
                <a:spcPct val="20000"/>
              </a:spcBef>
              <a:buClr>
                <a:schemeClr val="hlink"/>
              </a:buClr>
              <a:buSzPct val="80000"/>
            </a:pPr>
            <a:r>
              <a:rPr lang="en-US" dirty="0" smtClean="0">
                <a:solidFill>
                  <a:srgbClr val="FFCC00"/>
                </a:solidFill>
                <a:effectLst/>
              </a:rPr>
              <a:t>2012-12-06</a:t>
            </a:r>
            <a:endParaRPr lang="en-US" dirty="0">
              <a:solidFill>
                <a:srgbClr val="FFCC00"/>
              </a:solidFill>
              <a:effectLst/>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143000"/>
            <a:ext cx="6096000" cy="5334000"/>
          </a:xfrm>
        </p:spPr>
        <p:txBody>
          <a:bodyPr/>
          <a:lstStyle/>
          <a:p>
            <a:r>
              <a:rPr lang="en-US" smtClean="0">
                <a:solidFill>
                  <a:schemeClr val="tx1"/>
                </a:solidFill>
              </a:rPr>
              <a:t>Physical systems</a:t>
            </a:r>
          </a:p>
          <a:p>
            <a:pPr lvl="1"/>
            <a:r>
              <a:rPr lang="en-US" smtClean="0">
                <a:solidFill>
                  <a:schemeClr val="tx1"/>
                </a:solidFill>
              </a:rPr>
              <a:t>Completely! </a:t>
            </a:r>
          </a:p>
          <a:p>
            <a:pPr lvl="1"/>
            <a:r>
              <a:rPr lang="en-US" smtClean="0">
                <a:solidFill>
                  <a:schemeClr val="tx1"/>
                </a:solidFill>
              </a:rPr>
              <a:t>Modulo sensors/actuator capabilities</a:t>
            </a:r>
          </a:p>
        </p:txBody>
      </p:sp>
      <p:pic>
        <p:nvPicPr>
          <p:cNvPr id="7" name="Picture 2" descr="http://t1.gstatic.com/images?q=tbn:ANd9GcQlsLcLEd6kffHn2SIqgn0GXF8vldankP7NEvXoHRTiALveWRH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3200400"/>
            <a:ext cx="2895600" cy="2843584"/>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7010400" y="1371600"/>
            <a:ext cx="1621971" cy="2209800"/>
            <a:chOff x="3733800" y="1752600"/>
            <a:chExt cx="1621971" cy="2209800"/>
          </a:xfrm>
        </p:grpSpPr>
        <p:cxnSp>
          <p:nvCxnSpPr>
            <p:cNvPr id="22" name="Straight Arrow Connector 21"/>
            <p:cNvCxnSpPr>
              <a:stCxn id="23" idx="2"/>
            </p:cNvCxnSpPr>
            <p:nvPr/>
          </p:nvCxnSpPr>
          <p:spPr>
            <a:xfrm flipH="1">
              <a:off x="4533900" y="2286000"/>
              <a:ext cx="10886" cy="30480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23" name="Rounded Rectangle 22"/>
            <p:cNvSpPr/>
            <p:nvPr/>
          </p:nvSpPr>
          <p:spPr>
            <a:xfrm>
              <a:off x="3755571" y="1752600"/>
              <a:ext cx="1578429" cy="533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smtClean="0"/>
                <a:t>Sensing</a:t>
              </a:r>
              <a:endParaRPr lang="en-US" sz="2000"/>
            </a:p>
          </p:txBody>
        </p:sp>
        <p:sp>
          <p:nvSpPr>
            <p:cNvPr id="24" name="Rounded Rectangle 23"/>
            <p:cNvSpPr/>
            <p:nvPr/>
          </p:nvSpPr>
          <p:spPr>
            <a:xfrm>
              <a:off x="3755571" y="3429000"/>
              <a:ext cx="1600200" cy="533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smtClean="0"/>
                <a:t>Actuating</a:t>
              </a:r>
              <a:endParaRPr lang="en-US" sz="2000"/>
            </a:p>
          </p:txBody>
        </p:sp>
        <p:sp>
          <p:nvSpPr>
            <p:cNvPr id="25" name="Rounded Rectangle 24"/>
            <p:cNvSpPr/>
            <p:nvPr/>
          </p:nvSpPr>
          <p:spPr>
            <a:xfrm>
              <a:off x="3733800" y="2585357"/>
              <a:ext cx="1600200" cy="5334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000" smtClean="0"/>
                <a:t>Computing</a:t>
              </a:r>
              <a:endParaRPr lang="en-US" sz="2000"/>
            </a:p>
          </p:txBody>
        </p:sp>
        <p:cxnSp>
          <p:nvCxnSpPr>
            <p:cNvPr id="26" name="Straight Arrow Connector 25"/>
            <p:cNvCxnSpPr/>
            <p:nvPr/>
          </p:nvCxnSpPr>
          <p:spPr>
            <a:xfrm>
              <a:off x="4533900" y="3124200"/>
              <a:ext cx="0" cy="30480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grpSp>
      <p:sp>
        <p:nvSpPr>
          <p:cNvPr id="20" name="Title 4"/>
          <p:cNvSpPr>
            <a:spLocks noGrp="1"/>
          </p:cNvSpPr>
          <p:nvPr>
            <p:ph type="title"/>
          </p:nvPr>
        </p:nvSpPr>
        <p:spPr>
          <a:xfrm>
            <a:off x="457200" y="152400"/>
            <a:ext cx="8686800" cy="762000"/>
          </a:xfrm>
        </p:spPr>
        <p:txBody>
          <a:bodyPr/>
          <a:lstStyle/>
          <a:p>
            <a:r>
              <a:rPr lang="en-US" sz="3600" smtClean="0"/>
              <a:t>We can program...</a:t>
            </a:r>
            <a:endParaRPr lang="en-US" sz="3600"/>
          </a:p>
        </p:txBody>
      </p:sp>
    </p:spTree>
    <p:extLst>
      <p:ext uri="{BB962C8B-B14F-4D97-AF65-F5344CB8AC3E}">
        <p14:creationId xmlns:p14="http://schemas.microsoft.com/office/powerpoint/2010/main" val="14414229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143000"/>
            <a:ext cx="6096000" cy="5334000"/>
          </a:xfrm>
        </p:spPr>
        <p:txBody>
          <a:bodyPr/>
          <a:lstStyle/>
          <a:p>
            <a:r>
              <a:rPr lang="en-US" dirty="0" smtClean="0">
                <a:solidFill>
                  <a:srgbClr val="FFC000"/>
                </a:solidFill>
              </a:rPr>
              <a:t>Matter</a:t>
            </a:r>
          </a:p>
          <a:p>
            <a:pPr lvl="1"/>
            <a:r>
              <a:rPr lang="en-US" dirty="0" smtClean="0">
                <a:solidFill>
                  <a:schemeClr val="tx1"/>
                </a:solidFill>
              </a:rPr>
              <a:t>Completely</a:t>
            </a:r>
          </a:p>
          <a:p>
            <a:pPr lvl="1"/>
            <a:r>
              <a:rPr lang="en-US" dirty="0">
                <a:solidFill>
                  <a:schemeClr val="tx1"/>
                </a:solidFill>
              </a:rPr>
              <a:t>D</a:t>
            </a:r>
            <a:r>
              <a:rPr lang="en-US" dirty="0" smtClean="0">
                <a:solidFill>
                  <a:schemeClr val="tx1"/>
                </a:solidFill>
              </a:rPr>
              <a:t>irectly!</a:t>
            </a:r>
          </a:p>
          <a:p>
            <a:pPr lvl="1"/>
            <a:endParaRPr lang="en-US" dirty="0" smtClean="0">
              <a:solidFill>
                <a:schemeClr val="tx1"/>
              </a:solidFill>
            </a:endParaRPr>
          </a:p>
          <a:p>
            <a:r>
              <a:rPr lang="en-US" dirty="0" smtClean="0">
                <a:solidFill>
                  <a:schemeClr val="tx1"/>
                </a:solidFill>
              </a:rPr>
              <a:t>Which matter?</a:t>
            </a:r>
          </a:p>
          <a:p>
            <a:pPr lvl="1"/>
            <a:r>
              <a:rPr lang="en-US" dirty="0" smtClean="0">
                <a:solidFill>
                  <a:schemeClr val="tx1"/>
                </a:solidFill>
              </a:rPr>
              <a:t>Currently: only DNA/RNA</a:t>
            </a:r>
          </a:p>
          <a:p>
            <a:pPr lvl="1"/>
            <a:r>
              <a:rPr lang="en-US" dirty="0" smtClean="0">
                <a:solidFill>
                  <a:schemeClr val="tx1"/>
                </a:solidFill>
              </a:rPr>
              <a:t>But this is not so limiting...</a:t>
            </a:r>
            <a:endParaRPr lang="en-US" dirty="0">
              <a:solidFill>
                <a:schemeClr val="tx1"/>
              </a:solidFill>
            </a:endParaRPr>
          </a:p>
          <a:p>
            <a:endParaRPr lang="en-US" dirty="0" smtClean="0"/>
          </a:p>
        </p:txBody>
      </p:sp>
      <p:pic>
        <p:nvPicPr>
          <p:cNvPr id="27"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4368429"/>
            <a:ext cx="4382861" cy="1498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5257800" y="1371600"/>
            <a:ext cx="3581400" cy="2242457"/>
            <a:chOff x="5257800" y="1371600"/>
            <a:chExt cx="3581400" cy="2242457"/>
          </a:xfrm>
        </p:grpSpPr>
        <p:sp>
          <p:nvSpPr>
            <p:cNvPr id="14" name="Rounded Rectangle 13"/>
            <p:cNvSpPr/>
            <p:nvPr/>
          </p:nvSpPr>
          <p:spPr>
            <a:xfrm>
              <a:off x="5257800" y="3080657"/>
              <a:ext cx="1676400" cy="533400"/>
            </a:xfrm>
            <a:prstGeom prst="roundRect">
              <a:avLst/>
            </a:prstGeom>
            <a:gradFill>
              <a:gsLst>
                <a:gs pos="0">
                  <a:srgbClr val="0070C0"/>
                </a:gs>
                <a:gs pos="80000">
                  <a:srgbClr val="0070C0"/>
                </a:gs>
                <a:gs pos="100000">
                  <a:srgbClr val="0070C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Constructing</a:t>
              </a:r>
              <a:endParaRPr lang="en-US" sz="2000" dirty="0"/>
            </a:p>
          </p:txBody>
        </p:sp>
        <p:sp>
          <p:nvSpPr>
            <p:cNvPr id="15" name="Rounded Rectangle 14"/>
            <p:cNvSpPr/>
            <p:nvPr/>
          </p:nvSpPr>
          <p:spPr>
            <a:xfrm>
              <a:off x="7239000" y="3080657"/>
              <a:ext cx="1600200" cy="533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smtClean="0"/>
                <a:t>Actuating</a:t>
              </a:r>
              <a:endParaRPr lang="en-US" sz="2000"/>
            </a:p>
          </p:txBody>
        </p:sp>
        <p:cxnSp>
          <p:nvCxnSpPr>
            <p:cNvPr id="16" name="Straight Arrow Connector 15"/>
            <p:cNvCxnSpPr>
              <a:stCxn id="20" idx="2"/>
              <a:endCxn id="15" idx="0"/>
            </p:cNvCxnSpPr>
            <p:nvPr/>
          </p:nvCxnSpPr>
          <p:spPr>
            <a:xfrm>
              <a:off x="7078436" y="2756807"/>
              <a:ext cx="960664" cy="32385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7" name="Straight Arrow Connector 16"/>
            <p:cNvCxnSpPr>
              <a:stCxn id="20" idx="2"/>
              <a:endCxn id="14" idx="0"/>
            </p:cNvCxnSpPr>
            <p:nvPr/>
          </p:nvCxnSpPr>
          <p:spPr>
            <a:xfrm flipH="1">
              <a:off x="6096000" y="2756807"/>
              <a:ext cx="982436" cy="32385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8" name="Straight Arrow Connector 17"/>
            <p:cNvCxnSpPr>
              <a:stCxn id="19" idx="2"/>
              <a:endCxn id="20" idx="0"/>
            </p:cNvCxnSpPr>
            <p:nvPr/>
          </p:nvCxnSpPr>
          <p:spPr>
            <a:xfrm>
              <a:off x="7078436" y="1905000"/>
              <a:ext cx="0" cy="318407"/>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19" name="Rounded Rectangle 18"/>
            <p:cNvSpPr/>
            <p:nvPr/>
          </p:nvSpPr>
          <p:spPr>
            <a:xfrm>
              <a:off x="6278336" y="1371600"/>
              <a:ext cx="1600200" cy="533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smtClean="0"/>
                <a:t>Sensing</a:t>
              </a:r>
              <a:endParaRPr lang="en-US" sz="2000"/>
            </a:p>
          </p:txBody>
        </p:sp>
        <p:sp>
          <p:nvSpPr>
            <p:cNvPr id="20" name="Rounded Rectangle 19"/>
            <p:cNvSpPr/>
            <p:nvPr/>
          </p:nvSpPr>
          <p:spPr>
            <a:xfrm>
              <a:off x="6278336" y="2223407"/>
              <a:ext cx="1600200" cy="5334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000" smtClean="0"/>
                <a:t>Computing</a:t>
              </a:r>
              <a:endParaRPr lang="en-US" sz="2000"/>
            </a:p>
          </p:txBody>
        </p:sp>
      </p:grpSp>
      <p:grpSp>
        <p:nvGrpSpPr>
          <p:cNvPr id="8" name="Group 7"/>
          <p:cNvGrpSpPr/>
          <p:nvPr/>
        </p:nvGrpSpPr>
        <p:grpSpPr>
          <a:xfrm>
            <a:off x="6565447" y="4543292"/>
            <a:ext cx="1171708" cy="1171708"/>
            <a:chOff x="7505700" y="3886200"/>
            <a:chExt cx="1171708" cy="1171708"/>
          </a:xfrm>
        </p:grpSpPr>
        <p:pic>
          <p:nvPicPr>
            <p:cNvPr id="7" name="Picture 2" descr="http://t1.gstatic.com/images?q=tbn:ANd9GcQlsLcLEd6kffHn2SIqgn0GXF8vldankP7NEvXoHRTiALveWRH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8768" y="3948906"/>
              <a:ext cx="1118640" cy="1098545"/>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Connector 28"/>
            <p:cNvCxnSpPr/>
            <p:nvPr/>
          </p:nvCxnSpPr>
          <p:spPr>
            <a:xfrm>
              <a:off x="7505700" y="3886200"/>
              <a:ext cx="1171708" cy="1171708"/>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30" name="Straight Connector 29"/>
            <p:cNvCxnSpPr/>
            <p:nvPr/>
          </p:nvCxnSpPr>
          <p:spPr>
            <a:xfrm flipH="1">
              <a:off x="7537427" y="3917925"/>
              <a:ext cx="1139981" cy="1139983"/>
            </a:xfrm>
            <a:prstGeom prst="line">
              <a:avLst/>
            </a:prstGeom>
            <a:ln/>
          </p:spPr>
          <p:style>
            <a:lnRef idx="3">
              <a:schemeClr val="accent6"/>
            </a:lnRef>
            <a:fillRef idx="0">
              <a:schemeClr val="accent6"/>
            </a:fillRef>
            <a:effectRef idx="2">
              <a:schemeClr val="accent6"/>
            </a:effectRef>
            <a:fontRef idx="minor">
              <a:schemeClr val="tx1"/>
            </a:fontRef>
          </p:style>
        </p:cxnSp>
      </p:grpSp>
      <p:sp>
        <p:nvSpPr>
          <p:cNvPr id="22" name="Title 4"/>
          <p:cNvSpPr>
            <a:spLocks noGrp="1"/>
          </p:cNvSpPr>
          <p:nvPr>
            <p:ph type="title"/>
          </p:nvPr>
        </p:nvSpPr>
        <p:spPr>
          <a:xfrm>
            <a:off x="457200" y="152400"/>
            <a:ext cx="8686800" cy="762000"/>
          </a:xfrm>
        </p:spPr>
        <p:txBody>
          <a:bodyPr/>
          <a:lstStyle/>
          <a:p>
            <a:r>
              <a:rPr lang="en-US" sz="3600" smtClean="0"/>
              <a:t>We can program...</a:t>
            </a:r>
            <a:endParaRPr lang="en-US" sz="3600"/>
          </a:p>
        </p:txBody>
      </p:sp>
    </p:spTree>
    <p:extLst>
      <p:ext uri="{BB962C8B-B14F-4D97-AF65-F5344CB8AC3E}">
        <p14:creationId xmlns:p14="http://schemas.microsoft.com/office/powerpoint/2010/main" val="11556832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9067800" cy="762000"/>
          </a:xfrm>
        </p:spPr>
        <p:txBody>
          <a:bodyPr/>
          <a:lstStyle/>
          <a:p>
            <a:r>
              <a:rPr lang="en-US" sz="3600" dirty="0" smtClean="0"/>
              <a:t>What can we do with it?</a:t>
            </a:r>
            <a:endParaRPr lang="en-US" sz="3600" dirty="0"/>
          </a:p>
        </p:txBody>
      </p:sp>
      <p:sp>
        <p:nvSpPr>
          <p:cNvPr id="6" name="Content Placeholder 5"/>
          <p:cNvSpPr>
            <a:spLocks noGrp="1"/>
          </p:cNvSpPr>
          <p:nvPr>
            <p:ph idx="1"/>
          </p:nvPr>
        </p:nvSpPr>
        <p:spPr>
          <a:xfrm>
            <a:off x="457200" y="1143000"/>
            <a:ext cx="8991600" cy="5334000"/>
          </a:xfrm>
        </p:spPr>
        <p:txBody>
          <a:bodyPr/>
          <a:lstStyle/>
          <a:p>
            <a:r>
              <a:rPr lang="en-US" sz="2800">
                <a:solidFill>
                  <a:schemeClr val="tx1"/>
                </a:solidFill>
                <a:effectLst>
                  <a:outerShdw blurRad="63500" dist="38100" dir="5400000" algn="t" rotWithShape="0">
                    <a:prstClr val="black">
                      <a:alpha val="25000"/>
                    </a:prstClr>
                  </a:outerShdw>
                </a:effectLst>
                <a:latin typeface="+mn-lt"/>
                <a:ea typeface="+mj-ea"/>
                <a:cs typeface="+mj-cs"/>
              </a:rPr>
              <a:t>Organize ANY </a:t>
            </a:r>
            <a:r>
              <a:rPr lang="en-US" sz="2800" smtClean="0">
                <a:solidFill>
                  <a:schemeClr val="tx1"/>
                </a:solidFill>
                <a:effectLst>
                  <a:outerShdw blurRad="63500" dist="38100" dir="5400000" algn="t" rotWithShape="0">
                    <a:prstClr val="black">
                      <a:alpha val="25000"/>
                    </a:prstClr>
                  </a:outerShdw>
                </a:effectLst>
                <a:latin typeface="+mn-lt"/>
                <a:ea typeface="+mj-ea"/>
                <a:cs typeface="+mj-cs"/>
              </a:rPr>
              <a:t>matter </a:t>
            </a:r>
            <a:r>
              <a:rPr lang="en-US" sz="1400">
                <a:solidFill>
                  <a:schemeClr val="tx1"/>
                </a:solidFill>
                <a:effectLst>
                  <a:outerShdw blurRad="63500" dist="38100" dir="5400000" algn="t" rotWithShape="0">
                    <a:prstClr val="black">
                      <a:alpha val="25000"/>
                    </a:prstClr>
                  </a:outerShdw>
                </a:effectLst>
                <a:latin typeface="+mn-lt"/>
                <a:ea typeface="+mj-ea"/>
                <a:cs typeface="+mj-cs"/>
              </a:rPr>
              <a:t>[caveats apply]</a:t>
            </a:r>
          </a:p>
          <a:p>
            <a:endParaRPr lang="en-US" sz="2800">
              <a:solidFill>
                <a:schemeClr val="tx1"/>
              </a:solidFill>
              <a:effectLst>
                <a:outerShdw blurRad="63500" dist="38100" dir="5400000" algn="t" rotWithShape="0">
                  <a:prstClr val="black">
                    <a:alpha val="25000"/>
                  </a:prstClr>
                </a:outerShdw>
              </a:effectLst>
              <a:latin typeface="+mn-lt"/>
              <a:ea typeface="+mj-ea"/>
              <a:cs typeface="+mj-cs"/>
            </a:endParaRPr>
          </a:p>
          <a:p>
            <a:r>
              <a:rPr lang="en-US" sz="2800">
                <a:solidFill>
                  <a:schemeClr val="tx1"/>
                </a:solidFill>
                <a:effectLst>
                  <a:outerShdw blurRad="63500" dist="38100" dir="5400000" algn="t" rotWithShape="0">
                    <a:prstClr val="black">
                      <a:alpha val="25000"/>
                    </a:prstClr>
                  </a:outerShdw>
                </a:effectLst>
                <a:latin typeface="+mn-lt"/>
                <a:ea typeface="+mj-ea"/>
                <a:cs typeface="+mj-cs"/>
              </a:rPr>
              <a:t>Execute ANY </a:t>
            </a:r>
            <a:r>
              <a:rPr lang="en-US" sz="2800" smtClean="0">
                <a:solidFill>
                  <a:schemeClr val="tx1"/>
                </a:solidFill>
                <a:effectLst>
                  <a:outerShdw blurRad="63500" dist="38100" dir="5400000" algn="t" rotWithShape="0">
                    <a:prstClr val="black">
                      <a:alpha val="25000"/>
                    </a:prstClr>
                  </a:outerShdw>
                </a:effectLst>
                <a:latin typeface="+mn-lt"/>
                <a:ea typeface="+mj-ea"/>
                <a:cs typeface="+mj-cs"/>
              </a:rPr>
              <a:t>kinetics </a:t>
            </a:r>
            <a:r>
              <a:rPr lang="en-US" sz="1400">
                <a:solidFill>
                  <a:schemeClr val="tx1"/>
                </a:solidFill>
                <a:effectLst>
                  <a:outerShdw blurRad="63500" dist="38100" dir="5400000" algn="t" rotWithShape="0">
                    <a:prstClr val="black">
                      <a:alpha val="25000"/>
                    </a:prstClr>
                  </a:outerShdw>
                </a:effectLst>
                <a:latin typeface="+mn-lt"/>
                <a:ea typeface="+mj-ea"/>
                <a:cs typeface="+mj-cs"/>
              </a:rPr>
              <a:t>[caveats: up to time scaling]</a:t>
            </a:r>
          </a:p>
          <a:p>
            <a:endParaRPr lang="en-US" sz="2800">
              <a:solidFill>
                <a:schemeClr val="tx1"/>
              </a:solidFill>
              <a:effectLst>
                <a:outerShdw blurRad="63500" dist="38100" dir="5400000" algn="t" rotWithShape="0">
                  <a:prstClr val="black">
                    <a:alpha val="25000"/>
                  </a:prstClr>
                </a:outerShdw>
              </a:effectLst>
              <a:latin typeface="+mn-lt"/>
              <a:ea typeface="+mj-ea"/>
              <a:cs typeface="+mj-cs"/>
            </a:endParaRPr>
          </a:p>
          <a:p>
            <a:r>
              <a:rPr lang="en-US" sz="2800">
                <a:solidFill>
                  <a:schemeClr val="tx1"/>
                </a:solidFill>
                <a:effectLst>
                  <a:outerShdw blurRad="63500" dist="38100" dir="5400000" algn="t" rotWithShape="0">
                    <a:prstClr val="black">
                      <a:alpha val="25000"/>
                    </a:prstClr>
                  </a:outerShdw>
                </a:effectLst>
                <a:latin typeface="+mn-lt"/>
                <a:ea typeface="+mj-ea"/>
                <a:cs typeface="+mj-cs"/>
              </a:rPr>
              <a:t>Control molecular </a:t>
            </a:r>
            <a:r>
              <a:rPr lang="en-US" sz="2800" smtClean="0">
                <a:solidFill>
                  <a:schemeClr val="tx1"/>
                </a:solidFill>
                <a:effectLst>
                  <a:outerShdw blurRad="63500" dist="38100" dir="5400000" algn="t" rotWithShape="0">
                    <a:prstClr val="black">
                      <a:alpha val="25000"/>
                    </a:prstClr>
                  </a:outerShdw>
                </a:effectLst>
                <a:latin typeface="+mn-lt"/>
                <a:ea typeface="+mj-ea"/>
                <a:cs typeface="+mj-cs"/>
              </a:rPr>
              <a:t>systems</a:t>
            </a:r>
            <a:endParaRPr lang="en-US" sz="2800">
              <a:solidFill>
                <a:schemeClr val="tx1"/>
              </a:solidFill>
              <a:effectLst>
                <a:outerShdw blurRad="63500" dist="38100" dir="5400000" algn="t" rotWithShape="0">
                  <a:prstClr val="black">
                    <a:alpha val="25000"/>
                  </a:prstClr>
                </a:outerShdw>
              </a:effectLst>
              <a:latin typeface="+mn-lt"/>
              <a:ea typeface="+mj-ea"/>
              <a:cs typeface="+mj-cs"/>
            </a:endParaRPr>
          </a:p>
          <a:p>
            <a:endParaRPr lang="en-US" sz="2800">
              <a:solidFill>
                <a:schemeClr val="tx1"/>
              </a:solidFill>
              <a:effectLst>
                <a:outerShdw blurRad="63500" dist="38100" dir="5400000" algn="t" rotWithShape="0">
                  <a:prstClr val="black">
                    <a:alpha val="25000"/>
                  </a:prstClr>
                </a:outerShdw>
              </a:effectLst>
              <a:latin typeface="+mn-lt"/>
              <a:ea typeface="+mj-ea"/>
              <a:cs typeface="+mj-cs"/>
            </a:endParaRPr>
          </a:p>
          <a:p>
            <a:r>
              <a:rPr lang="en-US" sz="2800">
                <a:solidFill>
                  <a:schemeClr val="tx1"/>
                </a:solidFill>
                <a:effectLst>
                  <a:outerShdw blurRad="63500" dist="38100" dir="5400000" algn="t" rotWithShape="0">
                    <a:prstClr val="black">
                      <a:alpha val="25000"/>
                    </a:prstClr>
                  </a:outerShdw>
                </a:effectLst>
                <a:latin typeface="+mn-lt"/>
                <a:ea typeface="+mj-ea"/>
                <a:cs typeface="+mj-cs"/>
              </a:rPr>
              <a:t>Interface to </a:t>
            </a:r>
            <a:r>
              <a:rPr lang="en-US" sz="2800" smtClean="0">
                <a:solidFill>
                  <a:schemeClr val="tx1"/>
                </a:solidFill>
                <a:effectLst>
                  <a:outerShdw blurRad="63500" dist="38100" dir="5400000" algn="t" rotWithShape="0">
                    <a:prstClr val="black">
                      <a:alpha val="25000"/>
                    </a:prstClr>
                  </a:outerShdw>
                </a:effectLst>
                <a:latin typeface="+mn-lt"/>
                <a:ea typeface="+mj-ea"/>
                <a:cs typeface="+mj-cs"/>
              </a:rPr>
              <a:t>Biology</a:t>
            </a:r>
            <a:endParaRPr lang="en-US" sz="2800">
              <a:solidFill>
                <a:schemeClr val="tx1"/>
              </a:solidFill>
              <a:effectLst>
                <a:outerShdw blurRad="63500" dist="38100" dir="5400000" algn="t" rotWithShape="0">
                  <a:prstClr val="black">
                    <a:alpha val="25000"/>
                  </a:prstClr>
                </a:outerShdw>
              </a:effectLst>
              <a:latin typeface="+mn-lt"/>
              <a:ea typeface="+mj-ea"/>
              <a:cs typeface="+mj-cs"/>
            </a:endParaRPr>
          </a:p>
          <a:p>
            <a:endParaRPr lang="en-US"/>
          </a:p>
        </p:txBody>
      </p:sp>
    </p:spTree>
    <p:extLst>
      <p:ext uri="{BB962C8B-B14F-4D97-AF65-F5344CB8AC3E}">
        <p14:creationId xmlns:p14="http://schemas.microsoft.com/office/powerpoint/2010/main" val="8838142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2"/>
          <p:cNvGraphicFramePr>
            <a:graphicFrameLocks noChangeAspect="1"/>
          </p:cNvGraphicFramePr>
          <p:nvPr>
            <p:extLst>
              <p:ext uri="{D42A27DB-BD31-4B8C-83A1-F6EECF244321}">
                <p14:modId xmlns:p14="http://schemas.microsoft.com/office/powerpoint/2010/main" val="389327069"/>
              </p:ext>
            </p:extLst>
          </p:nvPr>
        </p:nvGraphicFramePr>
        <p:xfrm>
          <a:off x="1507899" y="3352800"/>
          <a:ext cx="2857500" cy="2933700"/>
        </p:xfrm>
        <a:graphic>
          <a:graphicData uri="http://schemas.openxmlformats.org/presentationml/2006/ole">
            <mc:AlternateContent xmlns:mc="http://schemas.openxmlformats.org/markup-compatibility/2006">
              <mc:Choice xmlns:v="urn:schemas-microsoft-com:vml" Requires="v">
                <p:oleObj spid="_x0000_s3133" name="PHOTO-PAINT" r:id="rId3" imgW="2857143" imgH="2933333" progId="">
                  <p:embed/>
                </p:oleObj>
              </mc:Choice>
              <mc:Fallback>
                <p:oleObj name="PHOTO-PAINT" r:id="rId3" imgW="2857143" imgH="2933333"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7899" y="3352800"/>
                        <a:ext cx="2857500" cy="293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Content Placeholder 2"/>
          <p:cNvSpPr>
            <a:spLocks noGrp="1"/>
          </p:cNvSpPr>
          <p:nvPr>
            <p:ph idx="1"/>
          </p:nvPr>
        </p:nvSpPr>
        <p:spPr>
          <a:xfrm>
            <a:off x="430213" y="1184275"/>
            <a:ext cx="8408987" cy="4759325"/>
          </a:xfrm>
        </p:spPr>
        <p:txBody>
          <a:bodyPr>
            <a:normAutofit/>
          </a:bodyPr>
          <a:lstStyle/>
          <a:p>
            <a:r>
              <a:rPr lang="en-US" dirty="0">
                <a:effectLst>
                  <a:outerShdw blurRad="63500" dist="38100" dir="5400000" algn="t" rotWithShape="0">
                    <a:prstClr val="black">
                      <a:alpha val="25000"/>
                    </a:prstClr>
                  </a:outerShdw>
                </a:effectLst>
                <a:latin typeface="+mn-lt"/>
                <a:ea typeface="+mj-ea"/>
                <a:cs typeface="+mj-cs"/>
              </a:rPr>
              <a:t>Use one kind of programmable</a:t>
            </a:r>
            <a:br>
              <a:rPr lang="en-US" dirty="0">
                <a:effectLst>
                  <a:outerShdw blurRad="63500" dist="38100" dir="5400000" algn="t" rotWithShape="0">
                    <a:prstClr val="black">
                      <a:alpha val="25000"/>
                    </a:prstClr>
                  </a:outerShdw>
                </a:effectLst>
                <a:latin typeface="+mn-lt"/>
                <a:ea typeface="+mj-ea"/>
                <a:cs typeface="+mj-cs"/>
              </a:rPr>
            </a:br>
            <a:r>
              <a:rPr lang="en-US" dirty="0">
                <a:effectLst>
                  <a:outerShdw blurRad="63500" dist="38100" dir="5400000" algn="t" rotWithShape="0">
                    <a:prstClr val="black">
                      <a:alpha val="25000"/>
                    </a:prstClr>
                  </a:outerShdw>
                </a:effectLst>
                <a:latin typeface="+mn-lt"/>
                <a:ea typeface="+mj-ea"/>
                <a:cs typeface="+mj-cs"/>
              </a:rPr>
              <a:t>matter (e.g. DNA</a:t>
            </a:r>
            <a:r>
              <a:rPr lang="en-US" dirty="0" smtClean="0">
                <a:effectLst>
                  <a:outerShdw blurRad="63500" dist="38100" dir="5400000" algn="t" rotWithShape="0">
                    <a:prstClr val="black">
                      <a:alpha val="25000"/>
                    </a:prstClr>
                  </a:outerShdw>
                </a:effectLst>
                <a:latin typeface="+mn-lt"/>
                <a:ea typeface="+mj-ea"/>
                <a:cs typeface="+mj-cs"/>
              </a:rPr>
              <a:t>)</a:t>
            </a:r>
            <a:endParaRPr lang="en-US" dirty="0">
              <a:effectLst>
                <a:outerShdw blurRad="63500" dist="38100" dir="5400000" algn="t" rotWithShape="0">
                  <a:prstClr val="black">
                    <a:alpha val="25000"/>
                  </a:prstClr>
                </a:outerShdw>
              </a:effectLst>
              <a:latin typeface="+mn-lt"/>
              <a:ea typeface="+mj-ea"/>
              <a:cs typeface="+mj-cs"/>
            </a:endParaRPr>
          </a:p>
          <a:p>
            <a:r>
              <a:rPr lang="en-US" dirty="0">
                <a:effectLst>
                  <a:outerShdw blurRad="63500" dist="38100" dir="5400000" algn="t" rotWithShape="0">
                    <a:prstClr val="black">
                      <a:alpha val="25000"/>
                    </a:prstClr>
                  </a:outerShdw>
                </a:effectLst>
                <a:latin typeface="+mn-lt"/>
                <a:ea typeface="+mj-ea"/>
                <a:cs typeface="+mj-cs"/>
              </a:rPr>
              <a:t>To organize (almost) ANY </a:t>
            </a:r>
            <a:br>
              <a:rPr lang="en-US" dirty="0">
                <a:effectLst>
                  <a:outerShdw blurRad="63500" dist="38100" dir="5400000" algn="t" rotWithShape="0">
                    <a:prstClr val="black">
                      <a:alpha val="25000"/>
                    </a:prstClr>
                  </a:outerShdw>
                </a:effectLst>
                <a:latin typeface="+mn-lt"/>
                <a:ea typeface="+mj-ea"/>
                <a:cs typeface="+mj-cs"/>
              </a:rPr>
            </a:br>
            <a:r>
              <a:rPr lang="en-US" dirty="0">
                <a:effectLst>
                  <a:outerShdw blurRad="63500" dist="38100" dir="5400000" algn="t" rotWithShape="0">
                    <a:prstClr val="black">
                      <a:alpha val="25000"/>
                    </a:prstClr>
                  </a:outerShdw>
                </a:effectLst>
                <a:latin typeface="+mn-lt"/>
                <a:ea typeface="+mj-ea"/>
                <a:cs typeface="+mj-cs"/>
              </a:rPr>
              <a:t>matter through </a:t>
            </a:r>
            <a:r>
              <a:rPr lang="en-US" dirty="0" smtClean="0">
                <a:effectLst>
                  <a:outerShdw blurRad="63500" dist="38100" dir="5400000" algn="t" rotWithShape="0">
                    <a:prstClr val="black">
                      <a:alpha val="25000"/>
                    </a:prstClr>
                  </a:outerShdw>
                </a:effectLst>
                <a:latin typeface="+mn-lt"/>
                <a:ea typeface="+mj-ea"/>
                <a:cs typeface="+mj-cs"/>
              </a:rPr>
              <a:t>it</a:t>
            </a:r>
            <a:endParaRPr lang="en-US" dirty="0">
              <a:effectLst>
                <a:outerShdw blurRad="63500" dist="38100" dir="5400000" algn="t" rotWithShape="0">
                  <a:prstClr val="black">
                    <a:alpha val="25000"/>
                  </a:prstClr>
                </a:outerShdw>
              </a:effectLst>
              <a:latin typeface="+mn-lt"/>
              <a:ea typeface="+mj-ea"/>
              <a:cs typeface="+mj-cs"/>
            </a:endParaRPr>
          </a:p>
        </p:txBody>
      </p:sp>
      <p:grpSp>
        <p:nvGrpSpPr>
          <p:cNvPr id="4" name="Group 17"/>
          <p:cNvGrpSpPr>
            <a:grpSpLocks/>
          </p:cNvGrpSpPr>
          <p:nvPr/>
        </p:nvGrpSpPr>
        <p:grpSpPr bwMode="auto">
          <a:xfrm>
            <a:off x="5530850" y="1344613"/>
            <a:ext cx="3384550" cy="4532314"/>
            <a:chOff x="3484" y="769"/>
            <a:chExt cx="2132" cy="2855"/>
          </a:xfrm>
        </p:grpSpPr>
        <p:sp>
          <p:nvSpPr>
            <p:cNvPr id="5" name="Rectangle 4"/>
            <p:cNvSpPr>
              <a:spLocks noChangeArrowheads="1"/>
            </p:cNvSpPr>
            <p:nvPr/>
          </p:nvSpPr>
          <p:spPr bwMode="auto">
            <a:xfrm>
              <a:off x="3484" y="2519"/>
              <a:ext cx="2132" cy="1105"/>
            </a:xfrm>
            <a:prstGeom prst="rect">
              <a:avLst/>
            </a:prstGeom>
            <a:noFill/>
            <a:ln w="9525">
              <a:noFill/>
              <a:miter lim="800000"/>
              <a:headEnd/>
              <a:tailEnd/>
            </a:ln>
          </p:spPr>
          <p:txBody>
            <a:bodyPr anchor="ctr">
              <a:spAutoFit/>
            </a:bodyPr>
            <a:lstStyle/>
            <a:p>
              <a:pPr algn="ctr" eaLnBrk="0" hangingPunct="0"/>
              <a:r>
                <a:rPr lang="en-GB" sz="1800" b="0"/>
                <a:t>"What we are really making are tiny DNA circuit boards that will be used to assemble other components." </a:t>
              </a:r>
            </a:p>
            <a:p>
              <a:pPr algn="ctr" eaLnBrk="0" hangingPunct="0"/>
              <a:r>
                <a:rPr lang="en-GB" sz="1800" b="0" i="1" smtClean="0"/>
                <a:t>Greg </a:t>
              </a:r>
              <a:r>
                <a:rPr lang="en-GB" sz="1800" b="0" i="1" err="1"/>
                <a:t>Wallraff</a:t>
              </a:r>
              <a:r>
                <a:rPr lang="en-GB" sz="1800" b="0" i="1"/>
                <a:t>, IBM</a:t>
              </a:r>
            </a:p>
          </p:txBody>
        </p:sp>
        <p:pic>
          <p:nvPicPr>
            <p:cNvPr id="6" name="Picture 6"/>
            <p:cNvPicPr>
              <a:picLocks noChangeAspect="1" noChangeArrowheads="1"/>
            </p:cNvPicPr>
            <p:nvPr/>
          </p:nvPicPr>
          <p:blipFill>
            <a:blip r:embed="rId5" cstate="print"/>
            <a:srcRect/>
            <a:stretch>
              <a:fillRect/>
            </a:stretch>
          </p:blipFill>
          <p:spPr bwMode="auto">
            <a:xfrm>
              <a:off x="3602" y="769"/>
              <a:ext cx="1995" cy="1616"/>
            </a:xfrm>
            <a:prstGeom prst="rect">
              <a:avLst/>
            </a:prstGeom>
            <a:noFill/>
            <a:ln w="9525">
              <a:noFill/>
              <a:miter lim="800000"/>
              <a:headEnd/>
              <a:tailEnd/>
            </a:ln>
          </p:spPr>
        </p:pic>
        <p:sp>
          <p:nvSpPr>
            <p:cNvPr id="7" name="Text Box 13"/>
            <p:cNvSpPr txBox="1">
              <a:spLocks noChangeArrowheads="1"/>
            </p:cNvSpPr>
            <p:nvPr/>
          </p:nvSpPr>
          <p:spPr bwMode="auto">
            <a:xfrm>
              <a:off x="3556" y="2370"/>
              <a:ext cx="1905" cy="135"/>
            </a:xfrm>
            <a:prstGeom prst="rect">
              <a:avLst/>
            </a:prstGeom>
            <a:noFill/>
            <a:ln w="9525">
              <a:noFill/>
              <a:miter lim="800000"/>
              <a:headEnd/>
              <a:tailEnd/>
            </a:ln>
          </p:spPr>
          <p:txBody>
            <a:bodyPr>
              <a:spAutoFit/>
            </a:bodyPr>
            <a:lstStyle/>
            <a:p>
              <a:pPr eaLnBrk="0" hangingPunct="0">
                <a:spcBef>
                  <a:spcPct val="50000"/>
                </a:spcBef>
              </a:pPr>
              <a:r>
                <a:rPr lang="en-GB" sz="800" b="0"/>
                <a:t>European Nanoelectronics Initiative Advisory Council</a:t>
              </a:r>
            </a:p>
          </p:txBody>
        </p:sp>
      </p:grpSp>
      <p:grpSp>
        <p:nvGrpSpPr>
          <p:cNvPr id="10" name="Group 9"/>
          <p:cNvGrpSpPr/>
          <p:nvPr/>
        </p:nvGrpSpPr>
        <p:grpSpPr>
          <a:xfrm>
            <a:off x="-3796374" y="1584457"/>
            <a:ext cx="3205531" cy="2696462"/>
            <a:chOff x="-3796374" y="1584457"/>
            <a:chExt cx="3205531" cy="2696462"/>
          </a:xfrm>
        </p:grpSpPr>
        <p:pic>
          <p:nvPicPr>
            <p:cNvPr id="8" name="Picture 10"/>
            <p:cNvPicPr>
              <a:picLocks noChangeAspect="1" noChangeArrowheads="1"/>
            </p:cNvPicPr>
            <p:nvPr/>
          </p:nvPicPr>
          <p:blipFill>
            <a:blip r:embed="rId6" cstate="print"/>
            <a:srcRect/>
            <a:stretch>
              <a:fillRect/>
            </a:stretch>
          </p:blipFill>
          <p:spPr bwMode="auto">
            <a:xfrm rot="2339187">
              <a:off x="-2813174" y="1584457"/>
              <a:ext cx="1452563" cy="2449513"/>
            </a:xfrm>
            <a:prstGeom prst="rect">
              <a:avLst/>
            </a:prstGeom>
            <a:noFill/>
            <a:ln w="9525">
              <a:noFill/>
              <a:miter lim="800000"/>
              <a:headEnd/>
              <a:tailEnd/>
            </a:ln>
          </p:spPr>
        </p:pic>
        <p:sp>
          <p:nvSpPr>
            <p:cNvPr id="9" name="Text Box 18"/>
            <p:cNvSpPr txBox="1">
              <a:spLocks noChangeArrowheads="1"/>
            </p:cNvSpPr>
            <p:nvPr/>
          </p:nvSpPr>
          <p:spPr bwMode="auto">
            <a:xfrm>
              <a:off x="-3796374" y="3911587"/>
              <a:ext cx="3205531" cy="369332"/>
            </a:xfrm>
            <a:prstGeom prst="rect">
              <a:avLst/>
            </a:prstGeom>
            <a:noFill/>
            <a:ln w="9525">
              <a:noFill/>
              <a:miter lim="800000"/>
              <a:headEnd/>
              <a:tailEnd/>
            </a:ln>
          </p:spPr>
          <p:txBody>
            <a:bodyPr wrap="square">
              <a:spAutoFit/>
            </a:bodyPr>
            <a:lstStyle/>
            <a:p>
              <a:pPr eaLnBrk="0" hangingPunct="0">
                <a:spcBef>
                  <a:spcPct val="50000"/>
                </a:spcBef>
              </a:pPr>
              <a:r>
                <a:rPr lang="en-GB" sz="1800" b="0"/>
                <a:t>DNA-wrapped nanotubes</a:t>
              </a:r>
            </a:p>
          </p:txBody>
        </p:sp>
      </p:grpSp>
      <p:sp>
        <p:nvSpPr>
          <p:cNvPr id="14" name="Text Box 12"/>
          <p:cNvSpPr txBox="1">
            <a:spLocks noChangeArrowheads="1"/>
          </p:cNvSpPr>
          <p:nvPr/>
        </p:nvSpPr>
        <p:spPr bwMode="auto">
          <a:xfrm>
            <a:off x="1513176" y="6324600"/>
            <a:ext cx="3024188" cy="244475"/>
          </a:xfrm>
          <a:prstGeom prst="rect">
            <a:avLst/>
          </a:prstGeom>
          <a:noFill/>
          <a:ln w="9525">
            <a:noFill/>
            <a:miter lim="800000"/>
            <a:headEnd/>
            <a:tailEnd/>
          </a:ln>
        </p:spPr>
        <p:txBody>
          <a:bodyPr>
            <a:spAutoFit/>
          </a:bodyPr>
          <a:lstStyle/>
          <a:p>
            <a:pPr eaLnBrk="0" hangingPunct="0">
              <a:spcBef>
                <a:spcPct val="50000"/>
              </a:spcBef>
            </a:pPr>
            <a:r>
              <a:rPr lang="en-GB" sz="1000" b="0"/>
              <a:t>PWK </a:t>
            </a:r>
            <a:r>
              <a:rPr lang="en-GB" sz="1000" b="0" err="1"/>
              <a:t>Rothemund</a:t>
            </a:r>
            <a:r>
              <a:rPr lang="en-GB" sz="1000" b="0"/>
              <a:t>, </a:t>
            </a:r>
            <a:r>
              <a:rPr lang="en-GB" sz="1000" b="0" i="1"/>
              <a:t>Nature</a:t>
            </a:r>
            <a:r>
              <a:rPr lang="en-GB" sz="1000" b="0"/>
              <a:t> </a:t>
            </a:r>
            <a:r>
              <a:rPr lang="en-GB" sz="1000"/>
              <a:t>440</a:t>
            </a:r>
            <a:r>
              <a:rPr lang="en-GB" sz="1000" b="0"/>
              <a:t>, 297 (2006) </a:t>
            </a:r>
          </a:p>
        </p:txBody>
      </p:sp>
      <p:sp>
        <p:nvSpPr>
          <p:cNvPr id="15" name="Text Box 14"/>
          <p:cNvSpPr txBox="1">
            <a:spLocks noChangeArrowheads="1"/>
          </p:cNvSpPr>
          <p:nvPr/>
        </p:nvSpPr>
        <p:spPr bwMode="auto">
          <a:xfrm>
            <a:off x="2195513" y="4797425"/>
            <a:ext cx="720725" cy="641350"/>
          </a:xfrm>
          <a:prstGeom prst="rect">
            <a:avLst/>
          </a:prstGeom>
          <a:noFill/>
          <a:ln w="9525">
            <a:noFill/>
            <a:miter lim="800000"/>
            <a:headEnd/>
            <a:tailEnd/>
          </a:ln>
        </p:spPr>
        <p:txBody>
          <a:bodyPr>
            <a:spAutoFit/>
          </a:bodyPr>
          <a:lstStyle/>
          <a:p>
            <a:pPr algn="ctr" eaLnBrk="0" hangingPunct="0">
              <a:spcBef>
                <a:spcPct val="50000"/>
              </a:spcBef>
            </a:pPr>
            <a:r>
              <a:rPr lang="en-GB" sz="3600" b="0"/>
              <a:t>+</a:t>
            </a:r>
          </a:p>
        </p:txBody>
      </p:sp>
      <p:sp>
        <p:nvSpPr>
          <p:cNvPr id="16" name="Text Box 11"/>
          <p:cNvSpPr txBox="1">
            <a:spLocks noChangeArrowheads="1"/>
          </p:cNvSpPr>
          <p:nvPr/>
        </p:nvSpPr>
        <p:spPr bwMode="auto">
          <a:xfrm>
            <a:off x="87313" y="5475982"/>
            <a:ext cx="1512887" cy="1077218"/>
          </a:xfrm>
          <a:prstGeom prst="rect">
            <a:avLst/>
          </a:prstGeom>
          <a:noFill/>
          <a:ln w="9525">
            <a:noFill/>
            <a:miter lim="800000"/>
            <a:headEnd/>
            <a:tailEnd/>
          </a:ln>
        </p:spPr>
        <p:txBody>
          <a:bodyPr>
            <a:spAutoFit/>
          </a:bodyPr>
          <a:lstStyle/>
          <a:p>
            <a:pPr eaLnBrk="0" hangingPunct="0">
              <a:spcBef>
                <a:spcPct val="50000"/>
              </a:spcBef>
            </a:pPr>
            <a:r>
              <a:rPr lang="en-GB" sz="1600" b="0"/>
              <a:t>6 nm grid of individually addressable </a:t>
            </a:r>
            <a:r>
              <a:rPr lang="en-GB" sz="1600" b="0" smtClean="0"/>
              <a:t>DNA pixels</a:t>
            </a:r>
            <a:endParaRPr lang="en-GB" sz="1600" b="0"/>
          </a:p>
        </p:txBody>
      </p:sp>
      <p:sp>
        <p:nvSpPr>
          <p:cNvPr id="18" name="Line 15"/>
          <p:cNvSpPr>
            <a:spLocks noChangeAspect="1" noChangeShapeType="1"/>
          </p:cNvSpPr>
          <p:nvPr/>
        </p:nvSpPr>
        <p:spPr bwMode="auto">
          <a:xfrm>
            <a:off x="4724400" y="3733800"/>
            <a:ext cx="647700" cy="0"/>
          </a:xfrm>
          <a:prstGeom prst="line">
            <a:avLst/>
          </a:prstGeom>
          <a:noFill/>
          <a:ln w="38100">
            <a:solidFill>
              <a:schemeClr val="tx1"/>
            </a:solidFill>
            <a:round/>
            <a:headEnd/>
            <a:tailEnd type="triangle" w="lg" len="lg"/>
          </a:ln>
        </p:spPr>
        <p:txBody>
          <a:bodyPr/>
          <a:lstStyle/>
          <a:p>
            <a:endParaRPr lang="en-US"/>
          </a:p>
        </p:txBody>
      </p:sp>
      <p:sp>
        <p:nvSpPr>
          <p:cNvPr id="17" name="Title 4"/>
          <p:cNvSpPr>
            <a:spLocks noGrp="1"/>
          </p:cNvSpPr>
          <p:nvPr>
            <p:ph type="title"/>
          </p:nvPr>
        </p:nvSpPr>
        <p:spPr>
          <a:xfrm>
            <a:off x="457200" y="152400"/>
            <a:ext cx="8991600" cy="762000"/>
          </a:xfrm>
        </p:spPr>
        <p:txBody>
          <a:bodyPr/>
          <a:lstStyle/>
          <a:p>
            <a:r>
              <a:rPr lang="en-US" sz="3600" dirty="0" smtClean="0"/>
              <a:t>Organizing Any Matter</a:t>
            </a:r>
            <a:endParaRPr lang="en-US" sz="3600" dirty="0"/>
          </a:p>
        </p:txBody>
      </p:sp>
    </p:spTree>
    <p:extLst>
      <p:ext uri="{BB962C8B-B14F-4D97-AF65-F5344CB8AC3E}">
        <p14:creationId xmlns:p14="http://schemas.microsoft.com/office/powerpoint/2010/main" val="26301969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991600" cy="762000"/>
          </a:xfrm>
        </p:spPr>
        <p:txBody>
          <a:bodyPr/>
          <a:lstStyle/>
          <a:p>
            <a:r>
              <a:rPr lang="en-US" sz="3600" dirty="0" smtClean="0"/>
              <a:t>Executing Any Desired Kinetics</a:t>
            </a:r>
            <a:endParaRPr lang="en-US" sz="3600" dirty="0"/>
          </a:p>
        </p:txBody>
      </p:sp>
      <p:sp>
        <p:nvSpPr>
          <p:cNvPr id="6" name="Content Placeholder 5"/>
          <p:cNvSpPr>
            <a:spLocks noGrp="1"/>
          </p:cNvSpPr>
          <p:nvPr>
            <p:ph idx="1"/>
          </p:nvPr>
        </p:nvSpPr>
        <p:spPr>
          <a:xfrm>
            <a:off x="457200" y="1143000"/>
            <a:ext cx="8458200" cy="5334000"/>
          </a:xfrm>
        </p:spPr>
        <p:txBody>
          <a:bodyPr>
            <a:normAutofit/>
          </a:bodyPr>
          <a:lstStyle/>
          <a:p>
            <a:r>
              <a:rPr lang="en-US" sz="2400" dirty="0">
                <a:solidFill>
                  <a:schemeClr val="tx1"/>
                </a:solidFill>
              </a:rPr>
              <a:t>T</a:t>
            </a:r>
            <a:r>
              <a:rPr lang="en-US" sz="2400" dirty="0" smtClean="0">
                <a:solidFill>
                  <a:schemeClr val="tx1"/>
                </a:solidFill>
              </a:rPr>
              <a:t>he kinetics of any finite network of chemical reactions among abstract species, can be executed (physically) </a:t>
            </a:r>
            <a:br>
              <a:rPr lang="en-US" sz="2400" dirty="0" smtClean="0">
                <a:solidFill>
                  <a:schemeClr val="tx1"/>
                </a:solidFill>
              </a:rPr>
            </a:br>
            <a:r>
              <a:rPr lang="en-US" sz="2400" dirty="0" smtClean="0">
                <a:solidFill>
                  <a:schemeClr val="tx1"/>
                </a:solidFill>
              </a:rPr>
              <a:t>with especially programmed DNA molecules</a:t>
            </a:r>
          </a:p>
          <a:p>
            <a:endParaRPr lang="en-US" sz="2400" dirty="0">
              <a:solidFill>
                <a:schemeClr val="tx1"/>
              </a:solidFill>
            </a:endParaRPr>
          </a:p>
          <a:p>
            <a:r>
              <a:rPr lang="en-US" sz="2400" dirty="0" smtClean="0">
                <a:solidFill>
                  <a:schemeClr val="tx1"/>
                </a:solidFill>
              </a:rPr>
              <a:t>Chemical reactions </a:t>
            </a:r>
            <a:br>
              <a:rPr lang="en-US" sz="2400" dirty="0" smtClean="0">
                <a:solidFill>
                  <a:schemeClr val="tx1"/>
                </a:solidFill>
              </a:rPr>
            </a:br>
            <a:r>
              <a:rPr lang="en-US" sz="2400" dirty="0" smtClean="0">
                <a:solidFill>
                  <a:schemeClr val="tx1"/>
                </a:solidFill>
              </a:rPr>
              <a:t>as an executable</a:t>
            </a:r>
            <a:br>
              <a:rPr lang="en-US" sz="2400" dirty="0" smtClean="0">
                <a:solidFill>
                  <a:schemeClr val="tx1"/>
                </a:solidFill>
              </a:rPr>
            </a:br>
            <a:r>
              <a:rPr lang="en-US" sz="2400" dirty="0" smtClean="0">
                <a:solidFill>
                  <a:schemeClr val="tx1"/>
                </a:solidFill>
              </a:rPr>
              <a:t>programming</a:t>
            </a:r>
            <a:r>
              <a:rPr lang="en-US" sz="2400" dirty="0">
                <a:solidFill>
                  <a:schemeClr val="tx1"/>
                </a:solidFill>
              </a:rPr>
              <a:t/>
            </a:r>
            <a:br>
              <a:rPr lang="en-US" sz="2400" dirty="0">
                <a:solidFill>
                  <a:schemeClr val="tx1"/>
                </a:solidFill>
              </a:rPr>
            </a:br>
            <a:r>
              <a:rPr lang="en-US" sz="2400" dirty="0" smtClean="0">
                <a:solidFill>
                  <a:schemeClr val="tx1"/>
                </a:solidFill>
              </a:rPr>
              <a:t>language for</a:t>
            </a:r>
            <a:br>
              <a:rPr lang="en-US" sz="2400" dirty="0" smtClean="0">
                <a:solidFill>
                  <a:schemeClr val="tx1"/>
                </a:solidFill>
              </a:rPr>
            </a:br>
            <a:r>
              <a:rPr lang="en-US" sz="2400" dirty="0" smtClean="0">
                <a:solidFill>
                  <a:schemeClr val="tx1"/>
                </a:solidFill>
              </a:rPr>
              <a:t>dynamical systems!</a:t>
            </a:r>
          </a:p>
        </p:txBody>
      </p:sp>
      <p:pic>
        <p:nvPicPr>
          <p:cNvPr id="7" name="Join.swf"/>
          <p:cNvPicPr>
            <a:picLocks noRot="1" noChangeAspect="1"/>
          </p:cNvPicPr>
          <p:nvPr>
            <a:videoFile r:link="rId1"/>
          </p:nvPr>
        </p:nvPicPr>
        <p:blipFill>
          <a:blip r:embed="rId3"/>
          <a:stretch>
            <a:fillRect/>
          </a:stretch>
        </p:blipFill>
        <p:spPr>
          <a:xfrm>
            <a:off x="3894841" y="2863981"/>
            <a:ext cx="5020559" cy="3765419"/>
          </a:xfrm>
          <a:prstGeom prst="rect">
            <a:avLst/>
          </a:prstGeom>
        </p:spPr>
      </p:pic>
      <p:grpSp>
        <p:nvGrpSpPr>
          <p:cNvPr id="8" name="Group 7"/>
          <p:cNvGrpSpPr/>
          <p:nvPr/>
        </p:nvGrpSpPr>
        <p:grpSpPr>
          <a:xfrm>
            <a:off x="228600" y="5610225"/>
            <a:ext cx="3552825" cy="942975"/>
            <a:chOff x="228600" y="5686425"/>
            <a:chExt cx="3552825" cy="942975"/>
          </a:xfrm>
        </p:grpSpPr>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686425"/>
              <a:ext cx="355282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5971494"/>
              <a:ext cx="69056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Group 8"/>
          <p:cNvGrpSpPr/>
          <p:nvPr/>
        </p:nvGrpSpPr>
        <p:grpSpPr>
          <a:xfrm>
            <a:off x="236177" y="4870346"/>
            <a:ext cx="3497623" cy="539854"/>
            <a:chOff x="236177" y="4746690"/>
            <a:chExt cx="3497623" cy="539854"/>
          </a:xfrm>
        </p:grpSpPr>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177" y="4746690"/>
              <a:ext cx="3497623" cy="539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4600" y="5077148"/>
              <a:ext cx="1066800" cy="151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07551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991600" cy="762000"/>
          </a:xfrm>
        </p:spPr>
        <p:txBody>
          <a:bodyPr/>
          <a:lstStyle/>
          <a:p>
            <a:r>
              <a:rPr lang="en-US" sz="3600" dirty="0" smtClean="0"/>
              <a:t>Building Molecular Controllers</a:t>
            </a:r>
            <a:endParaRPr lang="en-US" sz="3600" dirty="0"/>
          </a:p>
        </p:txBody>
      </p:sp>
      <p:sp>
        <p:nvSpPr>
          <p:cNvPr id="27" name="Content Placeholder 2"/>
          <p:cNvSpPr>
            <a:spLocks noGrp="1"/>
          </p:cNvSpPr>
          <p:nvPr>
            <p:ph idx="1"/>
          </p:nvPr>
        </p:nvSpPr>
        <p:spPr>
          <a:xfrm>
            <a:off x="457200" y="1143000"/>
            <a:ext cx="8534400" cy="5334000"/>
          </a:xfrm>
        </p:spPr>
        <p:txBody>
          <a:bodyPr>
            <a:normAutofit/>
          </a:bodyPr>
          <a:lstStyle/>
          <a:p>
            <a:r>
              <a:rPr lang="en-US" sz="2000" dirty="0" smtClean="0">
                <a:solidFill>
                  <a:schemeClr val="tx1"/>
                </a:solidFill>
              </a:rPr>
              <a:t>All the components of </a:t>
            </a:r>
            <a:r>
              <a:rPr lang="en-US" sz="2000" dirty="0" err="1" smtClean="0">
                <a:solidFill>
                  <a:schemeClr val="tx1"/>
                </a:solidFill>
              </a:rPr>
              <a:t>nanocontrollers</a:t>
            </a:r>
            <a:r>
              <a:rPr lang="en-US" sz="2000" dirty="0" smtClean="0">
                <a:solidFill>
                  <a:schemeClr val="tx1"/>
                </a:solidFill>
              </a:rPr>
              <a:t> can already be built </a:t>
            </a:r>
            <a:r>
              <a:rPr lang="en-US" sz="2000" dirty="0" err="1" smtClean="0">
                <a:solidFill>
                  <a:schemeClr val="tx1"/>
                </a:solidFill>
              </a:rPr>
              <a:t>entirerly</a:t>
            </a:r>
            <a:r>
              <a:rPr lang="en-US" sz="2000" dirty="0" smtClean="0">
                <a:solidFill>
                  <a:schemeClr val="tx1"/>
                </a:solidFill>
              </a:rPr>
              <a:t> and solely with DNA, and interfaced to the environment.</a:t>
            </a:r>
            <a:endParaRPr lang="en-US" sz="2000" dirty="0">
              <a:solidFill>
                <a:schemeClr val="tx1"/>
              </a:solidFill>
            </a:endParaRPr>
          </a:p>
        </p:txBody>
      </p:sp>
      <p:sp>
        <p:nvSpPr>
          <p:cNvPr id="7" name="TextBox 6"/>
          <p:cNvSpPr txBox="1"/>
          <p:nvPr/>
        </p:nvSpPr>
        <p:spPr>
          <a:xfrm>
            <a:off x="3434670" y="2233136"/>
            <a:ext cx="2204130" cy="461665"/>
          </a:xfrm>
          <a:prstGeom prst="rect">
            <a:avLst/>
          </a:prstGeom>
          <a:noFill/>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dirty="0" smtClean="0">
                <a:solidFill>
                  <a:srgbClr val="FFCC00"/>
                </a:solidFill>
              </a:rPr>
              <a:t>DNA </a:t>
            </a:r>
            <a:r>
              <a:rPr lang="en-US" dirty="0" err="1" smtClean="0">
                <a:solidFill>
                  <a:srgbClr val="FFCC00"/>
                </a:solidFill>
              </a:rPr>
              <a:t>Aptamers</a:t>
            </a:r>
            <a:endParaRPr lang="en-US" dirty="0">
              <a:solidFill>
                <a:srgbClr val="FFCC00"/>
              </a:solidFill>
            </a:endParaRPr>
          </a:p>
        </p:txBody>
      </p:sp>
      <p:sp>
        <p:nvSpPr>
          <p:cNvPr id="28" name="TextBox 27"/>
          <p:cNvSpPr txBox="1"/>
          <p:nvPr/>
        </p:nvSpPr>
        <p:spPr>
          <a:xfrm>
            <a:off x="4800600" y="5574268"/>
            <a:ext cx="3692357" cy="461665"/>
          </a:xfrm>
          <a:prstGeom prst="rect">
            <a:avLst/>
          </a:prstGeom>
          <a:noFill/>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mtClean="0">
                <a:solidFill>
                  <a:srgbClr val="FFCC00"/>
                </a:solidFill>
              </a:rPr>
              <a:t>DNA Walkers &amp; Tweezers</a:t>
            </a:r>
            <a:endParaRPr lang="en-US">
              <a:solidFill>
                <a:srgbClr val="FFCC00"/>
              </a:solidFill>
            </a:endParaRPr>
          </a:p>
        </p:txBody>
      </p:sp>
      <p:sp>
        <p:nvSpPr>
          <p:cNvPr id="29" name="TextBox 28"/>
          <p:cNvSpPr txBox="1"/>
          <p:nvPr/>
        </p:nvSpPr>
        <p:spPr>
          <a:xfrm>
            <a:off x="609600" y="5574268"/>
            <a:ext cx="3815147" cy="461665"/>
          </a:xfrm>
          <a:prstGeom prst="rect">
            <a:avLst/>
          </a:prstGeom>
          <a:noFill/>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dirty="0">
                <a:solidFill>
                  <a:srgbClr val="FFCC00"/>
                </a:solidFill>
              </a:rPr>
              <a:t>Self-assembling DNA Tiles</a:t>
            </a:r>
          </a:p>
        </p:txBody>
      </p:sp>
      <p:sp>
        <p:nvSpPr>
          <p:cNvPr id="30" name="TextBox 29"/>
          <p:cNvSpPr txBox="1"/>
          <p:nvPr/>
        </p:nvSpPr>
        <p:spPr>
          <a:xfrm>
            <a:off x="5595019" y="3735114"/>
            <a:ext cx="2786981" cy="461665"/>
          </a:xfrm>
          <a:prstGeom prst="rect">
            <a:avLst/>
          </a:prstGeom>
          <a:noFill/>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dirty="0" smtClean="0">
                <a:solidFill>
                  <a:srgbClr val="FFCC00"/>
                </a:solidFill>
              </a:rPr>
              <a:t>DNA Logical Gates</a:t>
            </a:r>
            <a:endParaRPr lang="en-US" dirty="0">
              <a:solidFill>
                <a:srgbClr val="FFCC00"/>
              </a:solidFill>
            </a:endParaRPr>
          </a:p>
        </p:txBody>
      </p:sp>
      <p:pic>
        <p:nvPicPr>
          <p:cNvPr id="2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9705" y="2233136"/>
            <a:ext cx="589295" cy="966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2371" y="4400449"/>
            <a:ext cx="1081539" cy="1162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4600" y="2685545"/>
            <a:ext cx="1570389" cy="1048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descr="https://encrypted-tbn1.gstatic.com/images?q=tbn:ANd9GcSI6OLYzyGqk_6D8Iw0pbcC-pixmmI0NiWUQC09WmTVC6Ig7Dh-VQ"/>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2600" y="4802537"/>
            <a:ext cx="838200" cy="760063"/>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2743200" y="2819400"/>
            <a:ext cx="3581400" cy="2242457"/>
            <a:chOff x="5257800" y="1371600"/>
            <a:chExt cx="3581400" cy="2242457"/>
          </a:xfrm>
        </p:grpSpPr>
        <p:sp>
          <p:nvSpPr>
            <p:cNvPr id="24" name="Rounded Rectangle 23"/>
            <p:cNvSpPr/>
            <p:nvPr/>
          </p:nvSpPr>
          <p:spPr>
            <a:xfrm>
              <a:off x="5257800" y="3080657"/>
              <a:ext cx="1676400" cy="533400"/>
            </a:xfrm>
            <a:prstGeom prst="roundRect">
              <a:avLst/>
            </a:prstGeom>
            <a:gradFill>
              <a:gsLst>
                <a:gs pos="0">
                  <a:srgbClr val="0070C0"/>
                </a:gs>
                <a:gs pos="80000">
                  <a:srgbClr val="0070C0"/>
                </a:gs>
                <a:gs pos="100000">
                  <a:srgbClr val="0070C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Constructing</a:t>
              </a:r>
              <a:endParaRPr lang="en-US" sz="2000" dirty="0"/>
            </a:p>
          </p:txBody>
        </p:sp>
        <p:sp>
          <p:nvSpPr>
            <p:cNvPr id="25" name="Rounded Rectangle 24"/>
            <p:cNvSpPr/>
            <p:nvPr/>
          </p:nvSpPr>
          <p:spPr>
            <a:xfrm>
              <a:off x="7239000" y="3080657"/>
              <a:ext cx="1600200" cy="533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smtClean="0"/>
                <a:t>Actuating</a:t>
              </a:r>
              <a:endParaRPr lang="en-US" sz="2000"/>
            </a:p>
          </p:txBody>
        </p:sp>
        <p:cxnSp>
          <p:nvCxnSpPr>
            <p:cNvPr id="26" name="Straight Arrow Connector 25"/>
            <p:cNvCxnSpPr>
              <a:stCxn id="34" idx="2"/>
              <a:endCxn id="25" idx="0"/>
            </p:cNvCxnSpPr>
            <p:nvPr/>
          </p:nvCxnSpPr>
          <p:spPr>
            <a:xfrm>
              <a:off x="7078436" y="2756807"/>
              <a:ext cx="960664" cy="32385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31" name="Straight Arrow Connector 30"/>
            <p:cNvCxnSpPr>
              <a:stCxn id="34" idx="2"/>
              <a:endCxn id="24" idx="0"/>
            </p:cNvCxnSpPr>
            <p:nvPr/>
          </p:nvCxnSpPr>
          <p:spPr>
            <a:xfrm flipH="1">
              <a:off x="6096000" y="2756807"/>
              <a:ext cx="982436" cy="32385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32" name="Straight Arrow Connector 31"/>
            <p:cNvCxnSpPr>
              <a:stCxn id="33" idx="2"/>
              <a:endCxn id="34" idx="0"/>
            </p:cNvCxnSpPr>
            <p:nvPr/>
          </p:nvCxnSpPr>
          <p:spPr>
            <a:xfrm>
              <a:off x="7078436" y="1905000"/>
              <a:ext cx="0" cy="318407"/>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33" name="Rounded Rectangle 32"/>
            <p:cNvSpPr/>
            <p:nvPr/>
          </p:nvSpPr>
          <p:spPr>
            <a:xfrm>
              <a:off x="6278336" y="1371600"/>
              <a:ext cx="1600200" cy="533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smtClean="0"/>
                <a:t>Sensing</a:t>
              </a:r>
              <a:endParaRPr lang="en-US" sz="2000"/>
            </a:p>
          </p:txBody>
        </p:sp>
        <p:sp>
          <p:nvSpPr>
            <p:cNvPr id="34" name="Rounded Rectangle 33"/>
            <p:cNvSpPr/>
            <p:nvPr/>
          </p:nvSpPr>
          <p:spPr>
            <a:xfrm>
              <a:off x="6278336" y="2223407"/>
              <a:ext cx="1600200" cy="5334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000" smtClean="0"/>
                <a:t>Computing</a:t>
              </a:r>
              <a:endParaRPr lang="en-US" sz="2000"/>
            </a:p>
          </p:txBody>
        </p:sp>
      </p:grpSp>
    </p:spTree>
    <p:extLst>
      <p:ext uri="{BB962C8B-B14F-4D97-AF65-F5344CB8AC3E}">
        <p14:creationId xmlns:p14="http://schemas.microsoft.com/office/powerpoint/2010/main" val="37606345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2133598"/>
            <a:ext cx="5257799" cy="3823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5208005"/>
            <a:ext cx="2590800" cy="749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443178" y="955964"/>
            <a:ext cx="3824022" cy="7620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4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3200" dirty="0" smtClean="0"/>
              <a:t>A doctor in each cell</a:t>
            </a:r>
            <a:endParaRPr lang="en-US" sz="3200" dirty="0"/>
          </a:p>
        </p:txBody>
      </p:sp>
      <p:sp>
        <p:nvSpPr>
          <p:cNvPr id="8" name="Title 4"/>
          <p:cNvSpPr txBox="1">
            <a:spLocks/>
          </p:cNvSpPr>
          <p:nvPr/>
        </p:nvSpPr>
        <p:spPr bwMode="auto">
          <a:xfrm>
            <a:off x="457200" y="152400"/>
            <a:ext cx="8991600" cy="7620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mj-lt"/>
                <a:ea typeface="+mj-ea"/>
                <a:cs typeface="+mj-cs"/>
              </a:defRPr>
            </a:lvl1pPr>
            <a:lvl2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2pPr>
            <a:lvl3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3pPr>
            <a:lvl4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4pPr>
            <a:lvl5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5pPr>
            <a:lvl6pPr marL="4572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6pPr>
            <a:lvl7pPr marL="9144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7pPr>
            <a:lvl8pPr marL="13716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8pPr>
            <a:lvl9pPr marL="18288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9pPr>
          </a:lstStyle>
          <a:p>
            <a:r>
              <a:rPr lang="en-US" dirty="0" smtClean="0"/>
              <a:t>Interfacing to Biology</a:t>
            </a:r>
            <a:endParaRPr lang="en-US" dirty="0"/>
          </a:p>
        </p:txBody>
      </p:sp>
    </p:spTree>
    <p:extLst>
      <p:ext uri="{BB962C8B-B14F-4D97-AF65-F5344CB8AC3E}">
        <p14:creationId xmlns:p14="http://schemas.microsoft.com/office/powerpoint/2010/main" val="37281873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Biological Argument</a:t>
            </a:r>
            <a:endParaRPr lang="en-US" dirty="0"/>
          </a:p>
        </p:txBody>
      </p:sp>
      <p:sp>
        <p:nvSpPr>
          <p:cNvPr id="3" name="Subtitle 2"/>
          <p:cNvSpPr>
            <a:spLocks noGrp="1"/>
          </p:cNvSpPr>
          <p:nvPr>
            <p:ph type="subTitle" idx="1"/>
          </p:nvPr>
        </p:nvSpPr>
        <p:spPr/>
        <p:txBody>
          <a:bodyPr/>
          <a:lstStyle/>
          <a:p>
            <a:r>
              <a:rPr lang="en-US" dirty="0"/>
              <a:t>Biological systems are already </a:t>
            </a:r>
            <a:r>
              <a:rPr lang="en-US" dirty="0" smtClean="0"/>
              <a:t/>
            </a:r>
            <a:br>
              <a:rPr lang="en-US" dirty="0" smtClean="0"/>
            </a:br>
            <a:r>
              <a:rPr lang="en-US" dirty="0" smtClean="0"/>
              <a:t>‘</a:t>
            </a:r>
            <a:r>
              <a:rPr lang="en-US" dirty="0"/>
              <a:t>molecularly programmed’</a:t>
            </a:r>
          </a:p>
          <a:p>
            <a:endParaRPr lang="en-US" dirty="0"/>
          </a:p>
        </p:txBody>
      </p:sp>
    </p:spTree>
    <p:extLst>
      <p:ext uri="{BB962C8B-B14F-4D97-AF65-F5344CB8AC3E}">
        <p14:creationId xmlns:p14="http://schemas.microsoft.com/office/powerpoint/2010/main" val="41413161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 name="AutoShape 2"/>
          <p:cNvCxnSpPr>
            <a:cxnSpLocks noChangeShapeType="1"/>
          </p:cNvCxnSpPr>
          <p:nvPr/>
        </p:nvCxnSpPr>
        <p:spPr bwMode="auto">
          <a:xfrm rot="5400000">
            <a:off x="6824664" y="4926911"/>
            <a:ext cx="12700" cy="1205313"/>
          </a:xfrm>
          <a:prstGeom prst="curvedConnector3">
            <a:avLst>
              <a:gd name="adj1" fmla="val 2947843"/>
            </a:avLst>
          </a:prstGeom>
          <a:ln>
            <a:headEnd/>
            <a:tailEnd type="triangle" w="med" len="med"/>
          </a:ln>
        </p:spPr>
        <p:style>
          <a:lnRef idx="3">
            <a:schemeClr val="accent6"/>
          </a:lnRef>
          <a:fillRef idx="0">
            <a:schemeClr val="accent6"/>
          </a:fillRef>
          <a:effectRef idx="2">
            <a:schemeClr val="accent6"/>
          </a:effectRef>
          <a:fontRef idx="minor">
            <a:schemeClr val="tx1"/>
          </a:fontRef>
        </p:style>
      </p:cxnSp>
      <p:sp>
        <p:nvSpPr>
          <p:cNvPr id="66" name="Oval 42"/>
          <p:cNvSpPr>
            <a:spLocks noChangeArrowheads="1"/>
          </p:cNvSpPr>
          <p:nvPr/>
        </p:nvSpPr>
        <p:spPr bwMode="auto">
          <a:xfrm>
            <a:off x="5972378" y="4679921"/>
            <a:ext cx="1704571" cy="995422"/>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spAutoFit/>
          </a:bodyPr>
          <a:lstStyle/>
          <a:p>
            <a:pPr algn="ctr"/>
            <a:r>
              <a:rPr lang="en-US" sz="2000" b="1">
                <a:solidFill>
                  <a:schemeClr val="tx1"/>
                </a:solidFill>
              </a:rPr>
              <a:t/>
            </a:r>
            <a:br>
              <a:rPr lang="en-US" sz="2000" b="1">
                <a:solidFill>
                  <a:schemeClr val="tx1"/>
                </a:solidFill>
              </a:rPr>
            </a:br>
            <a:r>
              <a:rPr lang="en-US" sz="2000" b="1">
                <a:solidFill>
                  <a:schemeClr val="tx1"/>
                </a:solidFill>
              </a:rPr>
              <a:t>Machine</a:t>
            </a:r>
            <a:endParaRPr lang="en-GB" sz="2000" b="1">
              <a:solidFill>
                <a:schemeClr val="tx1"/>
              </a:solidFill>
            </a:endParaRPr>
          </a:p>
        </p:txBody>
      </p:sp>
      <p:sp>
        <p:nvSpPr>
          <p:cNvPr id="67" name="Text Box 44"/>
          <p:cNvSpPr txBox="1">
            <a:spLocks noChangeArrowheads="1"/>
          </p:cNvSpPr>
          <p:nvPr/>
        </p:nvSpPr>
        <p:spPr bwMode="auto">
          <a:xfrm>
            <a:off x="6081362" y="4858497"/>
            <a:ext cx="1515861" cy="400110"/>
          </a:xfrm>
          <a:prstGeom prst="rect">
            <a:avLst/>
          </a:prstGeom>
          <a:noFill/>
          <a:ln w="38100" algn="ctr">
            <a:noFill/>
            <a:miter lim="800000"/>
            <a:headEnd/>
            <a:tailEnd/>
          </a:ln>
          <a:effectLst/>
        </p:spPr>
        <p:txBody>
          <a:bodyPr wrap="square">
            <a:spAutoFit/>
          </a:bodyPr>
          <a:lstStyle/>
          <a:p>
            <a:pPr algn="ctr">
              <a:spcBef>
                <a:spcPct val="50000"/>
              </a:spcBef>
            </a:pPr>
            <a:r>
              <a:rPr lang="en-US" sz="2000" b="1"/>
              <a:t>Membrane </a:t>
            </a:r>
            <a:endParaRPr lang="en-GB" sz="2000" b="1"/>
          </a:p>
        </p:txBody>
      </p:sp>
      <p:cxnSp>
        <p:nvCxnSpPr>
          <p:cNvPr id="63" name="AutoShape 10"/>
          <p:cNvCxnSpPr>
            <a:cxnSpLocks noChangeShapeType="1"/>
          </p:cNvCxnSpPr>
          <p:nvPr/>
        </p:nvCxnSpPr>
        <p:spPr bwMode="auto">
          <a:xfrm rot="5400000">
            <a:off x="2341564" y="4891986"/>
            <a:ext cx="12700" cy="1205313"/>
          </a:xfrm>
          <a:prstGeom prst="curvedConnector3">
            <a:avLst>
              <a:gd name="adj1" fmla="val 2947843"/>
            </a:avLst>
          </a:prstGeom>
          <a:ln>
            <a:headEnd/>
            <a:tailEnd type="triangle" w="med" len="med"/>
          </a:ln>
        </p:spPr>
        <p:style>
          <a:lnRef idx="3">
            <a:schemeClr val="accent6"/>
          </a:lnRef>
          <a:fillRef idx="0">
            <a:schemeClr val="accent6"/>
          </a:fillRef>
          <a:effectRef idx="2">
            <a:schemeClr val="accent6"/>
          </a:effectRef>
          <a:fontRef idx="minor">
            <a:schemeClr val="tx1"/>
          </a:fontRef>
        </p:style>
      </p:cxnSp>
      <p:sp>
        <p:nvSpPr>
          <p:cNvPr id="65" name="Oval 5"/>
          <p:cNvSpPr>
            <a:spLocks noChangeArrowheads="1"/>
          </p:cNvSpPr>
          <p:nvPr/>
        </p:nvSpPr>
        <p:spPr bwMode="auto">
          <a:xfrm>
            <a:off x="1489278" y="4644996"/>
            <a:ext cx="1704571" cy="995422"/>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spAutoFit/>
          </a:bodyPr>
          <a:lstStyle/>
          <a:p>
            <a:pPr algn="ctr"/>
            <a:r>
              <a:rPr lang="en-US" sz="2000" b="1">
                <a:solidFill>
                  <a:schemeClr val="tx1"/>
                </a:solidFill>
              </a:rPr>
              <a:t>Protein</a:t>
            </a:r>
            <a:br>
              <a:rPr lang="en-US" sz="2000" b="1">
                <a:solidFill>
                  <a:schemeClr val="tx1"/>
                </a:solidFill>
              </a:rPr>
            </a:br>
            <a:r>
              <a:rPr lang="en-US" sz="2000" b="1">
                <a:solidFill>
                  <a:schemeClr val="tx1"/>
                </a:solidFill>
              </a:rPr>
              <a:t>Machine</a:t>
            </a:r>
            <a:endParaRPr lang="en-GB" sz="2000" b="1">
              <a:solidFill>
                <a:schemeClr val="tx1"/>
              </a:solidFill>
            </a:endParaRPr>
          </a:p>
        </p:txBody>
      </p:sp>
      <p:cxnSp>
        <p:nvCxnSpPr>
          <p:cNvPr id="62" name="AutoShape 8"/>
          <p:cNvCxnSpPr>
            <a:cxnSpLocks noChangeShapeType="1"/>
          </p:cNvCxnSpPr>
          <p:nvPr/>
        </p:nvCxnSpPr>
        <p:spPr bwMode="auto">
          <a:xfrm rot="5400000" flipH="1" flipV="1">
            <a:off x="4397375" y="976603"/>
            <a:ext cx="12700" cy="1205313"/>
          </a:xfrm>
          <a:prstGeom prst="curvedConnector3">
            <a:avLst>
              <a:gd name="adj1" fmla="val 2947843"/>
            </a:avLst>
          </a:prstGeom>
          <a:ln>
            <a:headEnd/>
            <a:tailEnd type="triangle" w="med" len="med"/>
          </a:ln>
        </p:spPr>
        <p:style>
          <a:lnRef idx="3">
            <a:schemeClr val="accent6"/>
          </a:lnRef>
          <a:fillRef idx="0">
            <a:schemeClr val="accent6"/>
          </a:fillRef>
          <a:effectRef idx="2">
            <a:schemeClr val="accent6"/>
          </a:effectRef>
          <a:fontRef idx="minor">
            <a:schemeClr val="tx1"/>
          </a:fontRef>
        </p:style>
      </p:cxnSp>
      <p:sp>
        <p:nvSpPr>
          <p:cNvPr id="64" name="Oval 4"/>
          <p:cNvSpPr>
            <a:spLocks noChangeArrowheads="1"/>
          </p:cNvSpPr>
          <p:nvPr/>
        </p:nvSpPr>
        <p:spPr bwMode="auto">
          <a:xfrm>
            <a:off x="3545090" y="1433483"/>
            <a:ext cx="1704571" cy="995422"/>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spAutoFit/>
          </a:bodyPr>
          <a:lstStyle/>
          <a:p>
            <a:pPr algn="ctr"/>
            <a:r>
              <a:rPr lang="en-US" sz="2000" b="1" dirty="0">
                <a:solidFill>
                  <a:schemeClr val="tx1"/>
                </a:solidFill>
              </a:rPr>
              <a:t>Gene</a:t>
            </a:r>
            <a:br>
              <a:rPr lang="en-US" sz="2000" b="1" dirty="0">
                <a:solidFill>
                  <a:schemeClr val="tx1"/>
                </a:solidFill>
              </a:rPr>
            </a:br>
            <a:r>
              <a:rPr lang="en-US" sz="2000" b="1" dirty="0" smtClean="0">
                <a:solidFill>
                  <a:schemeClr val="tx1"/>
                </a:solidFill>
              </a:rPr>
              <a:t>Machine</a:t>
            </a:r>
            <a:endParaRPr lang="en-GB" sz="2000" b="1" dirty="0">
              <a:solidFill>
                <a:schemeClr val="tx1"/>
              </a:solidFill>
            </a:endParaRPr>
          </a:p>
        </p:txBody>
      </p:sp>
      <p:grpSp>
        <p:nvGrpSpPr>
          <p:cNvPr id="3" name="Group 2"/>
          <p:cNvGrpSpPr/>
          <p:nvPr/>
        </p:nvGrpSpPr>
        <p:grpSpPr>
          <a:xfrm>
            <a:off x="0" y="1160255"/>
            <a:ext cx="3077386" cy="3389727"/>
            <a:chOff x="0" y="1160255"/>
            <a:chExt cx="3077386" cy="3389727"/>
          </a:xfrm>
        </p:grpSpPr>
        <p:pic>
          <p:nvPicPr>
            <p:cNvPr id="37" name="Picture 4" descr="Eukaryot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68" y="1160255"/>
              <a:ext cx="2783695" cy="28009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17986699">
              <a:off x="1896254" y="3368850"/>
              <a:ext cx="1807961" cy="554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6"/>
            <p:cNvSpPr>
              <a:spLocks noChangeArrowheads="1"/>
            </p:cNvSpPr>
            <p:nvPr/>
          </p:nvSpPr>
          <p:spPr bwMode="auto">
            <a:xfrm>
              <a:off x="0" y="3961327"/>
              <a:ext cx="2475652" cy="215444"/>
            </a:xfrm>
            <a:prstGeom prst="rect">
              <a:avLst/>
            </a:prstGeom>
            <a:noFill/>
            <a:ln>
              <a:noFill/>
            </a:ln>
            <a:effectLst/>
            <a:extLst>
              <a:ext uri="{909E8E84-426E-40DD-AFC4-6F175D3DCCD1}">
                <a14:hiddenFill xmlns:a14="http://schemas.microsoft.com/office/drawing/2010/main">
                  <a:solidFill>
                    <a:srgbClr val="FF9900">
                      <a:alpha val="50000"/>
                    </a:srgbClr>
                  </a:solidFill>
                </a14:hiddenFill>
              </a:ext>
              <a:ext uri="{91240B29-F687-4F45-9708-019B960494DF}">
                <a14:hiddenLine xmlns:a14="http://schemas.microsoft.com/office/drawing/2010/main" w="381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GB" sz="800" err="1">
                  <a:solidFill>
                    <a:schemeClr val="tx1">
                      <a:lumMod val="50000"/>
                      <a:lumOff val="50000"/>
                    </a:schemeClr>
                  </a:solidFill>
                </a:rPr>
                <a:t>H.Lodish</a:t>
              </a:r>
              <a:r>
                <a:rPr lang="en-GB" sz="800">
                  <a:solidFill>
                    <a:schemeClr val="tx1">
                      <a:lumMod val="50000"/>
                      <a:lumOff val="50000"/>
                    </a:schemeClr>
                  </a:solidFill>
                </a:rPr>
                <a:t> </a:t>
              </a:r>
              <a:r>
                <a:rPr lang="en-GB" sz="800" smtClean="0">
                  <a:solidFill>
                    <a:schemeClr val="tx1">
                      <a:lumMod val="50000"/>
                      <a:lumOff val="50000"/>
                    </a:schemeClr>
                  </a:solidFill>
                </a:rPr>
                <a:t>&amp; al. Molecular </a:t>
              </a:r>
              <a:r>
                <a:rPr lang="en-GB" sz="800">
                  <a:solidFill>
                    <a:schemeClr val="tx1">
                      <a:lumMod val="50000"/>
                      <a:lumOff val="50000"/>
                    </a:schemeClr>
                  </a:solidFill>
                </a:rPr>
                <a:t>Cell Biology </a:t>
              </a:r>
              <a:r>
                <a:rPr lang="en-GB" sz="800" smtClean="0">
                  <a:solidFill>
                    <a:schemeClr val="tx1">
                      <a:lumMod val="50000"/>
                      <a:lumOff val="50000"/>
                    </a:schemeClr>
                  </a:solidFill>
                </a:rPr>
                <a:t> 4</a:t>
              </a:r>
              <a:r>
                <a:rPr lang="en-GB" sz="800" baseline="30000" smtClean="0">
                  <a:solidFill>
                    <a:schemeClr val="tx1">
                      <a:lumMod val="50000"/>
                      <a:lumOff val="50000"/>
                    </a:schemeClr>
                  </a:solidFill>
                </a:rPr>
                <a:t>th</a:t>
              </a:r>
              <a:r>
                <a:rPr lang="en-GB" sz="800" smtClean="0">
                  <a:solidFill>
                    <a:schemeClr val="tx1">
                      <a:lumMod val="50000"/>
                      <a:lumOff val="50000"/>
                    </a:schemeClr>
                  </a:solidFill>
                </a:rPr>
                <a:t> ed.</a:t>
              </a:r>
              <a:endParaRPr lang="en-GB" sz="800">
                <a:solidFill>
                  <a:schemeClr val="tx1">
                    <a:lumMod val="50000"/>
                    <a:lumOff val="50000"/>
                  </a:schemeClr>
                </a:solidFill>
              </a:endParaRPr>
            </a:p>
          </p:txBody>
        </p:sp>
      </p:grpSp>
      <p:sp>
        <p:nvSpPr>
          <p:cNvPr id="1656838" name="Text Box 6"/>
          <p:cNvSpPr txBox="1">
            <a:spLocks noChangeArrowheads="1"/>
          </p:cNvSpPr>
          <p:nvPr/>
        </p:nvSpPr>
        <p:spPr bwMode="auto">
          <a:xfrm rot="18000000">
            <a:off x="1584548" y="3132952"/>
            <a:ext cx="2797834" cy="400110"/>
          </a:xfrm>
          <a:prstGeom prst="rect">
            <a:avLst/>
          </a:prstGeom>
          <a:noFill/>
          <a:ln w="38100" algn="ctr">
            <a:noFill/>
            <a:miter lim="800000"/>
            <a:headEnd/>
            <a:tailEnd/>
          </a:ln>
          <a:effectLst/>
        </p:spPr>
        <p:txBody>
          <a:bodyPr wrap="square">
            <a:spAutoFit/>
          </a:bodyPr>
          <a:lstStyle/>
          <a:p>
            <a:pPr algn="ctr">
              <a:spcBef>
                <a:spcPct val="50000"/>
              </a:spcBef>
            </a:pPr>
            <a:r>
              <a:rPr lang="en-US" sz="2000" b="1" smtClean="0">
                <a:solidFill>
                  <a:schemeClr val="tx2"/>
                </a:solidFill>
              </a:rPr>
              <a:t>Make proteins</a:t>
            </a:r>
            <a:endParaRPr lang="en-GB" sz="1400" b="1">
              <a:solidFill>
                <a:schemeClr val="tx2"/>
              </a:solidFill>
            </a:endParaRPr>
          </a:p>
        </p:txBody>
      </p:sp>
      <p:sp>
        <p:nvSpPr>
          <p:cNvPr id="1656839" name="Text Box 7"/>
          <p:cNvSpPr txBox="1">
            <a:spLocks noChangeArrowheads="1"/>
          </p:cNvSpPr>
          <p:nvPr/>
        </p:nvSpPr>
        <p:spPr bwMode="auto">
          <a:xfrm rot="3600000">
            <a:off x="3684698" y="3496973"/>
            <a:ext cx="3230562" cy="400110"/>
          </a:xfrm>
          <a:prstGeom prst="rect">
            <a:avLst/>
          </a:prstGeom>
          <a:noFill/>
          <a:ln w="38100" algn="ctr">
            <a:noFill/>
            <a:miter lim="800000"/>
            <a:headEnd/>
            <a:tailEnd/>
          </a:ln>
          <a:effectLst/>
        </p:spPr>
        <p:txBody>
          <a:bodyPr>
            <a:spAutoFit/>
          </a:bodyPr>
          <a:lstStyle/>
          <a:p>
            <a:pPr algn="ctr">
              <a:spcBef>
                <a:spcPct val="50000"/>
              </a:spcBef>
            </a:pPr>
            <a:r>
              <a:rPr lang="en-US" sz="2000" b="1" smtClean="0">
                <a:solidFill>
                  <a:schemeClr val="tx2"/>
                </a:solidFill>
              </a:rPr>
              <a:t>Direct construction </a:t>
            </a:r>
            <a:endParaRPr lang="en-GB" sz="2000" b="1">
              <a:solidFill>
                <a:schemeClr val="tx2"/>
              </a:solidFill>
            </a:endParaRPr>
          </a:p>
        </p:txBody>
      </p:sp>
      <p:sp>
        <p:nvSpPr>
          <p:cNvPr id="1656841" name="Text Box 9"/>
          <p:cNvSpPr txBox="1">
            <a:spLocks noChangeArrowheads="1"/>
          </p:cNvSpPr>
          <p:nvPr/>
        </p:nvSpPr>
        <p:spPr bwMode="auto">
          <a:xfrm>
            <a:off x="5029200" y="1253130"/>
            <a:ext cx="1511300" cy="400110"/>
          </a:xfrm>
          <a:prstGeom prst="rect">
            <a:avLst/>
          </a:prstGeom>
          <a:noFill/>
          <a:ln w="38100" algn="ctr">
            <a:noFill/>
            <a:miter lim="800000"/>
            <a:headEnd/>
            <a:tailEnd/>
          </a:ln>
          <a:effectLst/>
        </p:spPr>
        <p:txBody>
          <a:bodyPr>
            <a:spAutoFit/>
          </a:bodyPr>
          <a:lstStyle/>
          <a:p>
            <a:pPr algn="ctr">
              <a:spcBef>
                <a:spcPct val="50000"/>
              </a:spcBef>
            </a:pPr>
            <a:r>
              <a:rPr lang="en-US" sz="2000" dirty="0">
                <a:solidFill>
                  <a:schemeClr val="tx2"/>
                </a:solidFill>
              </a:rPr>
              <a:t>Regulation</a:t>
            </a:r>
            <a:endParaRPr lang="en-GB" sz="2000" dirty="0">
              <a:solidFill>
                <a:schemeClr val="tx2"/>
              </a:solidFill>
            </a:endParaRPr>
          </a:p>
        </p:txBody>
      </p:sp>
      <p:sp>
        <p:nvSpPr>
          <p:cNvPr id="1656843" name="Text Box 11"/>
          <p:cNvSpPr txBox="1">
            <a:spLocks noChangeArrowheads="1"/>
          </p:cNvSpPr>
          <p:nvPr/>
        </p:nvSpPr>
        <p:spPr bwMode="auto">
          <a:xfrm>
            <a:off x="521494" y="5917578"/>
            <a:ext cx="3132137" cy="707886"/>
          </a:xfrm>
          <a:prstGeom prst="rect">
            <a:avLst/>
          </a:prstGeom>
          <a:noFill/>
          <a:ln w="38100" algn="ctr">
            <a:noFill/>
            <a:miter lim="800000"/>
            <a:headEnd/>
            <a:tailEnd/>
          </a:ln>
          <a:effectLst/>
        </p:spPr>
        <p:txBody>
          <a:bodyPr>
            <a:spAutoFit/>
          </a:bodyPr>
          <a:lstStyle/>
          <a:p>
            <a:pPr algn="ctr">
              <a:spcBef>
                <a:spcPct val="50000"/>
              </a:spcBef>
            </a:pPr>
            <a:r>
              <a:rPr lang="en-US" sz="2000">
                <a:solidFill>
                  <a:schemeClr val="tx2"/>
                </a:solidFill>
              </a:rPr>
              <a:t>Metabolism, Propulsion</a:t>
            </a:r>
            <a:br>
              <a:rPr lang="en-US" sz="2000">
                <a:solidFill>
                  <a:schemeClr val="tx2"/>
                </a:solidFill>
              </a:rPr>
            </a:br>
            <a:r>
              <a:rPr lang="en-US" sz="2000" smtClean="0">
                <a:solidFill>
                  <a:schemeClr val="tx2"/>
                </a:solidFill>
              </a:rPr>
              <a:t>Signaling, Transport</a:t>
            </a:r>
            <a:endParaRPr lang="en-US" sz="2000">
              <a:solidFill>
                <a:schemeClr val="tx2"/>
              </a:solidFill>
            </a:endParaRPr>
          </a:p>
        </p:txBody>
      </p:sp>
      <p:sp>
        <p:nvSpPr>
          <p:cNvPr id="1656844" name="Text Box 12"/>
          <p:cNvSpPr txBox="1">
            <a:spLocks noChangeArrowheads="1"/>
          </p:cNvSpPr>
          <p:nvPr/>
        </p:nvSpPr>
        <p:spPr bwMode="auto">
          <a:xfrm rot="18000000">
            <a:off x="2454383" y="3496972"/>
            <a:ext cx="2255266" cy="400110"/>
          </a:xfrm>
          <a:prstGeom prst="rect">
            <a:avLst/>
          </a:prstGeom>
          <a:noFill/>
          <a:ln w="38100" algn="ctr">
            <a:noFill/>
            <a:miter lim="800000"/>
            <a:headEnd/>
            <a:tailEnd/>
          </a:ln>
          <a:effectLst/>
        </p:spPr>
        <p:txBody>
          <a:bodyPr wrap="square">
            <a:spAutoFit/>
          </a:bodyPr>
          <a:lstStyle/>
          <a:p>
            <a:pPr algn="ctr">
              <a:spcBef>
                <a:spcPct val="50000"/>
              </a:spcBef>
            </a:pPr>
            <a:r>
              <a:rPr lang="en-US" sz="2000" b="1" smtClean="0">
                <a:solidFill>
                  <a:schemeClr val="tx2"/>
                </a:solidFill>
              </a:rPr>
              <a:t>Send signals </a:t>
            </a:r>
            <a:endParaRPr lang="en-GB" sz="2000" b="1">
              <a:solidFill>
                <a:schemeClr val="tx2"/>
              </a:solidFill>
            </a:endParaRPr>
          </a:p>
        </p:txBody>
      </p:sp>
      <p:sp>
        <p:nvSpPr>
          <p:cNvPr id="1656845" name="Text Box 13"/>
          <p:cNvSpPr txBox="1">
            <a:spLocks noChangeArrowheads="1"/>
          </p:cNvSpPr>
          <p:nvPr/>
        </p:nvSpPr>
        <p:spPr bwMode="auto">
          <a:xfrm rot="3600000">
            <a:off x="4577901" y="2942564"/>
            <a:ext cx="2765862" cy="707886"/>
          </a:xfrm>
          <a:prstGeom prst="rect">
            <a:avLst/>
          </a:prstGeom>
          <a:noFill/>
          <a:ln w="38100" algn="ctr">
            <a:noFill/>
            <a:miter lim="800000"/>
            <a:headEnd/>
            <a:tailEnd/>
          </a:ln>
          <a:effectLst/>
        </p:spPr>
        <p:txBody>
          <a:bodyPr wrap="square">
            <a:spAutoFit/>
          </a:bodyPr>
          <a:lstStyle/>
          <a:p>
            <a:pPr algn="ctr">
              <a:spcBef>
                <a:spcPct val="50000"/>
              </a:spcBef>
            </a:pPr>
            <a:r>
              <a:rPr lang="en-US" sz="2000" b="1">
                <a:solidFill>
                  <a:schemeClr val="tx2"/>
                </a:solidFill>
              </a:rPr>
              <a:t>Confine </a:t>
            </a:r>
            <a:r>
              <a:rPr lang="en-US" sz="2000" b="1" smtClean="0">
                <a:solidFill>
                  <a:schemeClr val="tx2"/>
                </a:solidFill>
              </a:rPr>
              <a:t>genome</a:t>
            </a:r>
            <a:r>
              <a:rPr lang="en-US" sz="2000" b="1">
                <a:solidFill>
                  <a:schemeClr val="tx2"/>
                </a:solidFill>
              </a:rPr>
              <a:t/>
            </a:r>
            <a:br>
              <a:rPr lang="en-US" sz="2000" b="1">
                <a:solidFill>
                  <a:schemeClr val="tx2"/>
                </a:solidFill>
              </a:rPr>
            </a:br>
            <a:r>
              <a:rPr lang="en-US" sz="2000" b="1" smtClean="0">
                <a:solidFill>
                  <a:schemeClr val="tx2"/>
                </a:solidFill>
              </a:rPr>
              <a:t>and </a:t>
            </a:r>
            <a:r>
              <a:rPr lang="en-US" sz="2000" b="1">
                <a:solidFill>
                  <a:schemeClr val="tx2"/>
                </a:solidFill>
              </a:rPr>
              <a:t>regulators</a:t>
            </a:r>
            <a:endParaRPr lang="en-GB" sz="2000" b="1">
              <a:solidFill>
                <a:schemeClr val="tx2"/>
              </a:solidFill>
            </a:endParaRPr>
          </a:p>
        </p:txBody>
      </p:sp>
      <p:sp>
        <p:nvSpPr>
          <p:cNvPr id="1656846" name="Text Box 14"/>
          <p:cNvSpPr txBox="1">
            <a:spLocks noChangeArrowheads="1"/>
          </p:cNvSpPr>
          <p:nvPr/>
        </p:nvSpPr>
        <p:spPr bwMode="auto">
          <a:xfrm>
            <a:off x="5324297" y="5896032"/>
            <a:ext cx="3269049" cy="707886"/>
          </a:xfrm>
          <a:prstGeom prst="rect">
            <a:avLst/>
          </a:prstGeom>
          <a:noFill/>
          <a:ln w="38100" algn="ctr">
            <a:noFill/>
            <a:miter lim="800000"/>
            <a:headEnd/>
            <a:tailEnd/>
          </a:ln>
          <a:effectLst/>
        </p:spPr>
        <p:txBody>
          <a:bodyPr wrap="square">
            <a:spAutoFit/>
          </a:bodyPr>
          <a:lstStyle/>
          <a:p>
            <a:pPr algn="ctr">
              <a:spcBef>
                <a:spcPct val="50000"/>
              </a:spcBef>
            </a:pPr>
            <a:r>
              <a:rPr lang="en-US" sz="2000" smtClean="0">
                <a:solidFill>
                  <a:schemeClr val="tx2"/>
                </a:solidFill>
              </a:rPr>
              <a:t>Confinement,</a:t>
            </a:r>
            <a:r>
              <a:rPr lang="en-US" sz="2000">
                <a:solidFill>
                  <a:schemeClr val="tx2"/>
                </a:solidFill>
              </a:rPr>
              <a:t> </a:t>
            </a:r>
            <a:r>
              <a:rPr lang="en-US" sz="2000" smtClean="0">
                <a:solidFill>
                  <a:schemeClr val="tx2"/>
                </a:solidFill>
              </a:rPr>
              <a:t>Storage</a:t>
            </a:r>
            <a:r>
              <a:rPr lang="en-US" sz="2000">
                <a:solidFill>
                  <a:schemeClr val="tx2"/>
                </a:solidFill>
              </a:rPr>
              <a:t/>
            </a:r>
            <a:br>
              <a:rPr lang="en-US" sz="2000">
                <a:solidFill>
                  <a:schemeClr val="tx2"/>
                </a:solidFill>
              </a:rPr>
            </a:br>
            <a:r>
              <a:rPr lang="en-US" sz="2000">
                <a:solidFill>
                  <a:schemeClr val="tx2"/>
                </a:solidFill>
              </a:rPr>
              <a:t>Bulk Transport</a:t>
            </a:r>
          </a:p>
        </p:txBody>
      </p:sp>
      <p:sp>
        <p:nvSpPr>
          <p:cNvPr id="1656847" name="Text Box 15"/>
          <p:cNvSpPr txBox="1">
            <a:spLocks noChangeArrowheads="1"/>
          </p:cNvSpPr>
          <p:nvPr/>
        </p:nvSpPr>
        <p:spPr bwMode="auto">
          <a:xfrm>
            <a:off x="3120326" y="5258607"/>
            <a:ext cx="2881312" cy="400110"/>
          </a:xfrm>
          <a:prstGeom prst="rect">
            <a:avLst/>
          </a:prstGeom>
          <a:noFill/>
          <a:ln w="38100" algn="ctr">
            <a:noFill/>
            <a:miter lim="800000"/>
            <a:headEnd/>
            <a:tailEnd/>
          </a:ln>
          <a:effectLst/>
        </p:spPr>
        <p:txBody>
          <a:bodyPr>
            <a:spAutoFit/>
          </a:bodyPr>
          <a:lstStyle/>
          <a:p>
            <a:pPr algn="ctr">
              <a:spcBef>
                <a:spcPct val="50000"/>
              </a:spcBef>
            </a:pPr>
            <a:r>
              <a:rPr lang="en-US" sz="2000" smtClean="0">
                <a:solidFill>
                  <a:schemeClr val="tx2"/>
                </a:solidFill>
              </a:rPr>
              <a:t>Enact fusion, </a:t>
            </a:r>
            <a:r>
              <a:rPr lang="en-US" sz="2000">
                <a:solidFill>
                  <a:schemeClr val="tx2"/>
                </a:solidFill>
              </a:rPr>
              <a:t>fission</a:t>
            </a:r>
            <a:endParaRPr lang="en-GB" sz="2000">
              <a:solidFill>
                <a:schemeClr val="tx2"/>
              </a:solidFill>
            </a:endParaRPr>
          </a:p>
        </p:txBody>
      </p:sp>
      <p:sp>
        <p:nvSpPr>
          <p:cNvPr id="1656848" name="Text Box 16"/>
          <p:cNvSpPr txBox="1">
            <a:spLocks noChangeArrowheads="1"/>
          </p:cNvSpPr>
          <p:nvPr/>
        </p:nvSpPr>
        <p:spPr bwMode="auto">
          <a:xfrm>
            <a:off x="2862263" y="4362330"/>
            <a:ext cx="3276600" cy="707886"/>
          </a:xfrm>
          <a:prstGeom prst="rect">
            <a:avLst/>
          </a:prstGeom>
          <a:noFill/>
          <a:ln w="38100" algn="ctr">
            <a:noFill/>
            <a:miter lim="800000"/>
            <a:headEnd/>
            <a:tailEnd/>
          </a:ln>
          <a:effectLst/>
        </p:spPr>
        <p:txBody>
          <a:bodyPr>
            <a:spAutoFit/>
          </a:bodyPr>
          <a:lstStyle/>
          <a:p>
            <a:pPr algn="ctr">
              <a:spcBef>
                <a:spcPct val="50000"/>
              </a:spcBef>
            </a:pPr>
            <a:r>
              <a:rPr lang="en-US" sz="2000" smtClean="0">
                <a:solidFill>
                  <a:schemeClr val="tx2"/>
                </a:solidFill>
              </a:rPr>
              <a:t>Hold receptors,</a:t>
            </a:r>
            <a:br>
              <a:rPr lang="en-US" sz="2000" smtClean="0">
                <a:solidFill>
                  <a:schemeClr val="tx2"/>
                </a:solidFill>
              </a:rPr>
            </a:br>
            <a:r>
              <a:rPr lang="en-US" sz="2000" smtClean="0">
                <a:solidFill>
                  <a:schemeClr val="tx2"/>
                </a:solidFill>
              </a:rPr>
              <a:t>host </a:t>
            </a:r>
            <a:r>
              <a:rPr lang="en-US" sz="2000">
                <a:solidFill>
                  <a:schemeClr val="tx2"/>
                </a:solidFill>
              </a:rPr>
              <a:t>reactions</a:t>
            </a:r>
            <a:endParaRPr lang="en-GB" sz="2000">
              <a:solidFill>
                <a:schemeClr val="tx2"/>
              </a:solidFill>
            </a:endParaRPr>
          </a:p>
        </p:txBody>
      </p:sp>
      <p:sp>
        <p:nvSpPr>
          <p:cNvPr id="1656849" name="Line 17"/>
          <p:cNvSpPr>
            <a:spLocks noChangeShapeType="1"/>
          </p:cNvSpPr>
          <p:nvPr/>
        </p:nvSpPr>
        <p:spPr bwMode="auto">
          <a:xfrm flipV="1">
            <a:off x="3348038" y="5229225"/>
            <a:ext cx="2520950" cy="0"/>
          </a:xfrm>
          <a:prstGeom prst="line">
            <a:avLst/>
          </a:prstGeom>
          <a:ln>
            <a:headEnd/>
            <a:tailEnd type="triangle" w="lg" len="lg"/>
          </a:ln>
        </p:spPr>
        <p:style>
          <a:lnRef idx="3">
            <a:schemeClr val="accent6"/>
          </a:lnRef>
          <a:fillRef idx="0">
            <a:schemeClr val="accent6"/>
          </a:fillRef>
          <a:effectRef idx="2">
            <a:schemeClr val="accent6"/>
          </a:effectRef>
          <a:fontRef idx="minor">
            <a:schemeClr val="tx1"/>
          </a:fontRef>
        </p:style>
        <p:txBody>
          <a:bodyPr>
            <a:spAutoFit/>
          </a:bodyPr>
          <a:lstStyle/>
          <a:p>
            <a:endParaRPr lang="en-US"/>
          </a:p>
        </p:txBody>
      </p:sp>
      <p:sp>
        <p:nvSpPr>
          <p:cNvPr id="1656850" name="Line 18"/>
          <p:cNvSpPr>
            <a:spLocks noChangeShapeType="1"/>
          </p:cNvSpPr>
          <p:nvPr/>
        </p:nvSpPr>
        <p:spPr bwMode="auto">
          <a:xfrm flipH="1" flipV="1">
            <a:off x="3240088" y="5049838"/>
            <a:ext cx="2520950" cy="0"/>
          </a:xfrm>
          <a:prstGeom prst="line">
            <a:avLst/>
          </a:prstGeom>
          <a:ln>
            <a:headEnd/>
            <a:tailEnd type="triangle" w="lg" len="lg"/>
          </a:ln>
        </p:spPr>
        <p:style>
          <a:lnRef idx="3">
            <a:schemeClr val="accent6"/>
          </a:lnRef>
          <a:fillRef idx="0">
            <a:schemeClr val="accent6"/>
          </a:fillRef>
          <a:effectRef idx="2">
            <a:schemeClr val="accent6"/>
          </a:effectRef>
          <a:fontRef idx="minor">
            <a:schemeClr val="tx1"/>
          </a:fontRef>
        </p:style>
        <p:txBody>
          <a:bodyPr>
            <a:spAutoFit/>
          </a:bodyPr>
          <a:lstStyle/>
          <a:p>
            <a:endParaRPr lang="en-US"/>
          </a:p>
        </p:txBody>
      </p:sp>
      <p:sp>
        <p:nvSpPr>
          <p:cNvPr id="1656851" name="Line 19"/>
          <p:cNvSpPr>
            <a:spLocks noChangeShapeType="1"/>
          </p:cNvSpPr>
          <p:nvPr/>
        </p:nvSpPr>
        <p:spPr bwMode="auto">
          <a:xfrm rot="7215234" flipV="1">
            <a:off x="1928813" y="3521075"/>
            <a:ext cx="2520950" cy="0"/>
          </a:xfrm>
          <a:prstGeom prst="line">
            <a:avLst/>
          </a:prstGeom>
          <a:ln>
            <a:headEnd/>
            <a:tailEnd type="triangle" w="lg" len="lg"/>
          </a:ln>
        </p:spPr>
        <p:style>
          <a:lnRef idx="3">
            <a:schemeClr val="accent6"/>
          </a:lnRef>
          <a:fillRef idx="0">
            <a:schemeClr val="accent6"/>
          </a:fillRef>
          <a:effectRef idx="2">
            <a:schemeClr val="accent6"/>
          </a:effectRef>
          <a:fontRef idx="minor">
            <a:schemeClr val="tx1"/>
          </a:fontRef>
        </p:style>
        <p:txBody>
          <a:bodyPr>
            <a:spAutoFit/>
          </a:bodyPr>
          <a:lstStyle/>
          <a:p>
            <a:endParaRPr lang="en-US"/>
          </a:p>
        </p:txBody>
      </p:sp>
      <p:sp>
        <p:nvSpPr>
          <p:cNvPr id="1656852" name="Line 20"/>
          <p:cNvSpPr>
            <a:spLocks noChangeShapeType="1"/>
          </p:cNvSpPr>
          <p:nvPr/>
        </p:nvSpPr>
        <p:spPr bwMode="auto">
          <a:xfrm rot="-57584766" flipH="1" flipV="1">
            <a:off x="2138363" y="3517900"/>
            <a:ext cx="2520950" cy="0"/>
          </a:xfrm>
          <a:prstGeom prst="line">
            <a:avLst/>
          </a:prstGeom>
          <a:ln>
            <a:headEnd/>
            <a:tailEnd type="triangle" w="lg" len="lg"/>
          </a:ln>
        </p:spPr>
        <p:style>
          <a:lnRef idx="3">
            <a:schemeClr val="accent6"/>
          </a:lnRef>
          <a:fillRef idx="0">
            <a:schemeClr val="accent6"/>
          </a:fillRef>
          <a:effectRef idx="2">
            <a:schemeClr val="accent6"/>
          </a:effectRef>
          <a:fontRef idx="minor">
            <a:schemeClr val="tx1"/>
          </a:fontRef>
        </p:style>
        <p:txBody>
          <a:bodyPr>
            <a:spAutoFit/>
          </a:bodyPr>
          <a:lstStyle/>
          <a:p>
            <a:endParaRPr lang="en-US"/>
          </a:p>
        </p:txBody>
      </p:sp>
      <p:sp>
        <p:nvSpPr>
          <p:cNvPr id="1656853" name="Line 21"/>
          <p:cNvSpPr>
            <a:spLocks noChangeShapeType="1"/>
          </p:cNvSpPr>
          <p:nvPr/>
        </p:nvSpPr>
        <p:spPr bwMode="auto">
          <a:xfrm rot="14392046" flipV="1">
            <a:off x="4387850" y="3463925"/>
            <a:ext cx="2520950" cy="0"/>
          </a:xfrm>
          <a:prstGeom prst="line">
            <a:avLst/>
          </a:prstGeom>
          <a:ln>
            <a:headEnd/>
            <a:tailEnd type="triangle" w="lg" len="lg"/>
          </a:ln>
        </p:spPr>
        <p:style>
          <a:lnRef idx="3">
            <a:schemeClr val="accent6"/>
          </a:lnRef>
          <a:fillRef idx="0">
            <a:schemeClr val="accent6"/>
          </a:fillRef>
          <a:effectRef idx="2">
            <a:schemeClr val="accent6"/>
          </a:effectRef>
          <a:fontRef idx="minor">
            <a:schemeClr val="tx1"/>
          </a:fontRef>
        </p:style>
        <p:txBody>
          <a:bodyPr>
            <a:spAutoFit/>
          </a:bodyPr>
          <a:lstStyle/>
          <a:p>
            <a:endParaRPr lang="en-US"/>
          </a:p>
        </p:txBody>
      </p:sp>
      <p:sp>
        <p:nvSpPr>
          <p:cNvPr id="1656854" name="Line 22"/>
          <p:cNvSpPr>
            <a:spLocks noChangeShapeType="1"/>
          </p:cNvSpPr>
          <p:nvPr/>
        </p:nvSpPr>
        <p:spPr bwMode="auto">
          <a:xfrm rot="-50407954" flipH="1" flipV="1">
            <a:off x="4286250" y="3648075"/>
            <a:ext cx="2520950" cy="0"/>
          </a:xfrm>
          <a:prstGeom prst="line">
            <a:avLst/>
          </a:prstGeom>
          <a:ln>
            <a:headEnd/>
            <a:tailEnd type="triangle" w="lg" len="lg"/>
          </a:ln>
        </p:spPr>
        <p:style>
          <a:lnRef idx="3">
            <a:schemeClr val="accent6"/>
          </a:lnRef>
          <a:fillRef idx="0">
            <a:schemeClr val="accent6"/>
          </a:fillRef>
          <a:effectRef idx="2">
            <a:schemeClr val="accent6"/>
          </a:effectRef>
          <a:fontRef idx="minor">
            <a:schemeClr val="tx1"/>
          </a:fontRef>
        </p:style>
        <p:txBody>
          <a:bodyPr>
            <a:spAutoFit/>
          </a:bodyPr>
          <a:lstStyle/>
          <a:p>
            <a:endParaRPr lang="en-US"/>
          </a:p>
        </p:txBody>
      </p:sp>
      <p:sp>
        <p:nvSpPr>
          <p:cNvPr id="1656855" name="Text Box 23"/>
          <p:cNvSpPr txBox="1">
            <a:spLocks noChangeArrowheads="1"/>
          </p:cNvSpPr>
          <p:nvPr/>
        </p:nvSpPr>
        <p:spPr bwMode="auto">
          <a:xfrm>
            <a:off x="3779838" y="2133600"/>
            <a:ext cx="1258887" cy="244475"/>
          </a:xfrm>
          <a:prstGeom prst="rect">
            <a:avLst/>
          </a:prstGeom>
          <a:noFill/>
          <a:ln w="38100" algn="ctr">
            <a:noFill/>
            <a:miter lim="800000"/>
            <a:headEnd/>
            <a:tailEnd/>
          </a:ln>
          <a:effectLst/>
        </p:spPr>
        <p:txBody>
          <a:bodyPr>
            <a:spAutoFit/>
          </a:bodyPr>
          <a:lstStyle/>
          <a:p>
            <a:pPr algn="ctr">
              <a:spcBef>
                <a:spcPct val="50000"/>
              </a:spcBef>
            </a:pPr>
            <a:r>
              <a:rPr lang="en-US" sz="1000" b="1"/>
              <a:t>Nucleotides</a:t>
            </a:r>
            <a:endParaRPr lang="en-GB" sz="1000" b="1"/>
          </a:p>
        </p:txBody>
      </p:sp>
      <p:sp>
        <p:nvSpPr>
          <p:cNvPr id="1656856" name="Text Box 24"/>
          <p:cNvSpPr txBox="1">
            <a:spLocks noChangeArrowheads="1"/>
          </p:cNvSpPr>
          <p:nvPr/>
        </p:nvSpPr>
        <p:spPr bwMode="auto">
          <a:xfrm>
            <a:off x="1727200" y="5337175"/>
            <a:ext cx="1258888" cy="244475"/>
          </a:xfrm>
          <a:prstGeom prst="rect">
            <a:avLst/>
          </a:prstGeom>
          <a:noFill/>
          <a:ln w="38100" algn="ctr">
            <a:noFill/>
            <a:miter lim="800000"/>
            <a:headEnd/>
            <a:tailEnd/>
          </a:ln>
          <a:effectLst/>
        </p:spPr>
        <p:txBody>
          <a:bodyPr>
            <a:spAutoFit/>
          </a:bodyPr>
          <a:lstStyle/>
          <a:p>
            <a:pPr algn="ctr">
              <a:spcBef>
                <a:spcPct val="50000"/>
              </a:spcBef>
            </a:pPr>
            <a:r>
              <a:rPr lang="en-US" sz="1000" b="1" dirty="0" err="1"/>
              <a:t>Aminoacids</a:t>
            </a:r>
            <a:endParaRPr lang="en-GB" sz="1000" b="1" dirty="0"/>
          </a:p>
        </p:txBody>
      </p:sp>
      <p:sp>
        <p:nvSpPr>
          <p:cNvPr id="1656857" name="Rectangle 25"/>
          <p:cNvSpPr>
            <a:spLocks noChangeArrowheads="1"/>
          </p:cNvSpPr>
          <p:nvPr/>
        </p:nvSpPr>
        <p:spPr bwMode="auto">
          <a:xfrm>
            <a:off x="9420561" y="4183063"/>
            <a:ext cx="2447925" cy="579438"/>
          </a:xfrm>
          <a:prstGeom prst="rect">
            <a:avLst/>
          </a:prstGeom>
          <a:noFill/>
          <a:ln w="38100" algn="ctr">
            <a:noFill/>
            <a:miter lim="800000"/>
            <a:headEnd/>
            <a:tailEnd/>
          </a:ln>
          <a:effectLst/>
        </p:spPr>
        <p:txBody>
          <a:bodyPr anchor="ctr">
            <a:spAutoFit/>
          </a:bodyPr>
          <a:lstStyle/>
          <a:p>
            <a:pPr algn="ctr"/>
            <a:r>
              <a:rPr lang="en-US" sz="1200" b="1"/>
              <a:t>Model Integration</a:t>
            </a:r>
          </a:p>
          <a:p>
            <a:pPr algn="ctr"/>
            <a:r>
              <a:rPr lang="en-US" sz="1000" b="1">
                <a:solidFill>
                  <a:srgbClr val="800000"/>
                </a:solidFill>
              </a:rPr>
              <a:t>Different time </a:t>
            </a:r>
            <a:br>
              <a:rPr lang="en-US" sz="1000" b="1">
                <a:solidFill>
                  <a:srgbClr val="800000"/>
                </a:solidFill>
              </a:rPr>
            </a:br>
            <a:r>
              <a:rPr lang="en-US" sz="1000" b="1">
                <a:solidFill>
                  <a:srgbClr val="800000"/>
                </a:solidFill>
              </a:rPr>
              <a:t>and space scales</a:t>
            </a:r>
            <a:endParaRPr lang="en-GB" sz="1000" b="1">
              <a:solidFill>
                <a:srgbClr val="800000"/>
              </a:solidFill>
            </a:endParaRPr>
          </a:p>
        </p:txBody>
      </p:sp>
      <p:sp>
        <p:nvSpPr>
          <p:cNvPr id="1656858" name="Oval 26"/>
          <p:cNvSpPr>
            <a:spLocks noChangeArrowheads="1"/>
          </p:cNvSpPr>
          <p:nvPr/>
        </p:nvSpPr>
        <p:spPr bwMode="auto">
          <a:xfrm>
            <a:off x="9852361" y="4075113"/>
            <a:ext cx="1547813" cy="755650"/>
          </a:xfrm>
          <a:prstGeom prst="ellipse">
            <a:avLst/>
          </a:prstGeom>
          <a:noFill/>
          <a:ln w="38100" algn="ctr">
            <a:solidFill>
              <a:schemeClr val="bg2"/>
            </a:solidFill>
            <a:prstDash val="sysDot"/>
            <a:round/>
            <a:headEnd/>
            <a:tailEnd/>
          </a:ln>
          <a:effectLst/>
        </p:spPr>
        <p:txBody>
          <a:bodyPr anchor="ctr">
            <a:spAutoFit/>
          </a:bodyPr>
          <a:lstStyle/>
          <a:p>
            <a:endParaRPr lang="en-US"/>
          </a:p>
        </p:txBody>
      </p:sp>
      <p:sp>
        <p:nvSpPr>
          <p:cNvPr id="1656875" name="Text Box 43"/>
          <p:cNvSpPr txBox="1">
            <a:spLocks noChangeArrowheads="1"/>
          </p:cNvSpPr>
          <p:nvPr/>
        </p:nvSpPr>
        <p:spPr bwMode="auto">
          <a:xfrm>
            <a:off x="6210300" y="5372100"/>
            <a:ext cx="1258888" cy="244475"/>
          </a:xfrm>
          <a:prstGeom prst="rect">
            <a:avLst/>
          </a:prstGeom>
          <a:noFill/>
          <a:ln w="38100" algn="ctr">
            <a:noFill/>
            <a:miter lim="800000"/>
            <a:headEnd/>
            <a:tailEnd/>
          </a:ln>
          <a:effectLst/>
        </p:spPr>
        <p:txBody>
          <a:bodyPr>
            <a:spAutoFit/>
          </a:bodyPr>
          <a:lstStyle/>
          <a:p>
            <a:pPr algn="ctr">
              <a:spcBef>
                <a:spcPct val="50000"/>
              </a:spcBef>
            </a:pPr>
            <a:r>
              <a:rPr lang="en-US" sz="1000" b="1"/>
              <a:t>Phospholipids</a:t>
            </a:r>
            <a:endParaRPr lang="en-GB" sz="1000" b="1"/>
          </a:p>
        </p:txBody>
      </p:sp>
      <p:sp>
        <p:nvSpPr>
          <p:cNvPr id="1656877" name="Rectangle 45"/>
          <p:cNvSpPr>
            <a:spLocks noChangeArrowheads="1"/>
          </p:cNvSpPr>
          <p:nvPr/>
        </p:nvSpPr>
        <p:spPr bwMode="auto">
          <a:xfrm>
            <a:off x="-4081881" y="918198"/>
            <a:ext cx="3449638" cy="1069975"/>
          </a:xfrm>
          <a:prstGeom prst="rect">
            <a:avLst/>
          </a:prstGeom>
          <a:noFill/>
          <a:ln w="38100" algn="ctr">
            <a:noFill/>
            <a:miter lim="800000"/>
            <a:headEnd/>
            <a:tailEnd/>
          </a:ln>
          <a:effectLst/>
        </p:spPr>
        <p:txBody>
          <a:bodyPr anchor="ctr">
            <a:spAutoFit/>
          </a:bodyPr>
          <a:lstStyle/>
          <a:p>
            <a:r>
              <a:rPr lang="en-US" sz="1600" dirty="0">
                <a:solidFill>
                  <a:schemeClr val="tx1"/>
                </a:solidFill>
              </a:rPr>
              <a:t>The “hardware” (biochemistry) is fairly well understood.</a:t>
            </a:r>
            <a:br>
              <a:rPr lang="en-US" sz="1600" dirty="0">
                <a:solidFill>
                  <a:schemeClr val="tx1"/>
                </a:solidFill>
              </a:rPr>
            </a:br>
            <a:r>
              <a:rPr lang="en-US" sz="1600" dirty="0">
                <a:solidFill>
                  <a:srgbClr val="CC0000"/>
                </a:solidFill>
              </a:rPr>
              <a:t>But what is the “software” that runs on these machines? </a:t>
            </a:r>
            <a:endParaRPr lang="en-GB" sz="1600" dirty="0">
              <a:solidFill>
                <a:srgbClr val="CC0000"/>
              </a:solidFill>
            </a:endParaRPr>
          </a:p>
        </p:txBody>
      </p:sp>
      <p:sp>
        <p:nvSpPr>
          <p:cNvPr id="1656878" name="Text Box 46"/>
          <p:cNvSpPr txBox="1">
            <a:spLocks noChangeArrowheads="1"/>
          </p:cNvSpPr>
          <p:nvPr/>
        </p:nvSpPr>
        <p:spPr bwMode="auto">
          <a:xfrm>
            <a:off x="9510713" y="2311508"/>
            <a:ext cx="2376487" cy="1368425"/>
          </a:xfrm>
          <a:prstGeom prst="rect">
            <a:avLst/>
          </a:prstGeom>
          <a:noFill/>
          <a:ln w="38100" algn="ctr">
            <a:noFill/>
            <a:miter lim="800000"/>
            <a:headEnd/>
            <a:tailEnd/>
          </a:ln>
          <a:effectLst/>
        </p:spPr>
        <p:txBody>
          <a:bodyPr>
            <a:spAutoFit/>
          </a:bodyPr>
          <a:lstStyle/>
          <a:p>
            <a:pPr>
              <a:spcBef>
                <a:spcPct val="50000"/>
              </a:spcBef>
            </a:pPr>
            <a:r>
              <a:rPr lang="en-US" sz="1400" b="1" u="sng"/>
              <a:t>Functional Architecture</a:t>
            </a:r>
            <a:br>
              <a:rPr lang="en-US" sz="1400" b="1" u="sng"/>
            </a:br>
            <a:r>
              <a:rPr lang="en-US" sz="1400" b="1"/>
              <a:t>Diverse </a:t>
            </a:r>
            <a:br>
              <a:rPr lang="en-US" sz="1400" b="1"/>
            </a:br>
            <a:r>
              <a:rPr lang="en-US" sz="1400" b="1"/>
              <a:t>- chemical toolkits</a:t>
            </a:r>
            <a:br>
              <a:rPr lang="en-US" sz="1400" b="1"/>
            </a:br>
            <a:r>
              <a:rPr lang="en-US" sz="1400" b="1"/>
              <a:t>- instruction sets</a:t>
            </a:r>
            <a:br>
              <a:rPr lang="en-US" sz="1400" b="1"/>
            </a:br>
            <a:r>
              <a:rPr lang="en-US" sz="1400" b="1"/>
              <a:t>- programming models</a:t>
            </a:r>
            <a:br>
              <a:rPr lang="en-US" sz="1400" b="1"/>
            </a:br>
            <a:r>
              <a:rPr lang="en-US" sz="1400" b="1"/>
              <a:t>- </a:t>
            </a:r>
            <a:r>
              <a:rPr lang="en-US" sz="1400" b="1">
                <a:solidFill>
                  <a:srgbClr val="CC0000"/>
                </a:solidFill>
              </a:rPr>
              <a:t>notations</a:t>
            </a:r>
            <a:endParaRPr lang="en-GB" sz="1400" b="1">
              <a:solidFill>
                <a:srgbClr val="CC0000"/>
              </a:solidFill>
            </a:endParaRPr>
          </a:p>
        </p:txBody>
      </p:sp>
      <p:sp>
        <p:nvSpPr>
          <p:cNvPr id="1656880" name="Rectangle 48"/>
          <p:cNvSpPr>
            <a:spLocks noChangeArrowheads="1"/>
          </p:cNvSpPr>
          <p:nvPr/>
        </p:nvSpPr>
        <p:spPr bwMode="auto">
          <a:xfrm>
            <a:off x="3851275" y="5638800"/>
            <a:ext cx="1360488" cy="701675"/>
          </a:xfrm>
          <a:prstGeom prst="rect">
            <a:avLst/>
          </a:prstGeom>
          <a:noFill/>
          <a:ln w="38100" algn="ctr">
            <a:noFill/>
            <a:miter lim="800000"/>
            <a:headEnd/>
            <a:tailEnd/>
          </a:ln>
          <a:effectLst/>
        </p:spPr>
        <p:txBody>
          <a:bodyPr anchor="ctr">
            <a:spAutoFit/>
          </a:bodyPr>
          <a:lstStyle/>
          <a:p>
            <a:pPr algn="ctr"/>
            <a:r>
              <a:rPr lang="en-US" sz="4000" b="1" dirty="0" smtClean="0">
                <a:solidFill>
                  <a:schemeClr val="accent1"/>
                </a:solidFill>
              </a:rPr>
              <a:t>(     )</a:t>
            </a:r>
            <a:endParaRPr lang="en-GB" sz="4000" b="1" dirty="0">
              <a:solidFill>
                <a:schemeClr val="accent1"/>
              </a:solidFill>
            </a:endParaRPr>
          </a:p>
        </p:txBody>
      </p:sp>
      <p:sp>
        <p:nvSpPr>
          <p:cNvPr id="1656881" name="Oval 49"/>
          <p:cNvSpPr>
            <a:spLocks noChangeArrowheads="1"/>
          </p:cNvSpPr>
          <p:nvPr/>
        </p:nvSpPr>
        <p:spPr bwMode="auto">
          <a:xfrm>
            <a:off x="4148138" y="5818188"/>
            <a:ext cx="739775" cy="457200"/>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pPr algn="ctr"/>
            <a:r>
              <a:rPr lang="en-US" sz="900" b="1">
                <a:solidFill>
                  <a:schemeClr val="tx1"/>
                </a:solidFill>
              </a:rPr>
              <a:t>Glycan</a:t>
            </a:r>
            <a:br>
              <a:rPr lang="en-US" sz="900" b="1">
                <a:solidFill>
                  <a:schemeClr val="tx1"/>
                </a:solidFill>
              </a:rPr>
            </a:br>
            <a:r>
              <a:rPr lang="en-US" sz="900" b="1">
                <a:solidFill>
                  <a:schemeClr val="tx1"/>
                </a:solidFill>
              </a:rPr>
              <a:t>Machine</a:t>
            </a:r>
            <a:endParaRPr lang="en-GB" sz="900" b="1">
              <a:solidFill>
                <a:schemeClr val="tx1"/>
              </a:solidFill>
            </a:endParaRPr>
          </a:p>
        </p:txBody>
      </p:sp>
      <p:sp>
        <p:nvSpPr>
          <p:cNvPr id="1656882" name="Text Box 50"/>
          <p:cNvSpPr txBox="1">
            <a:spLocks noChangeArrowheads="1"/>
          </p:cNvSpPr>
          <p:nvPr/>
        </p:nvSpPr>
        <p:spPr bwMode="auto">
          <a:xfrm>
            <a:off x="4195763" y="6115050"/>
            <a:ext cx="641350" cy="168275"/>
          </a:xfrm>
          <a:prstGeom prst="rect">
            <a:avLst/>
          </a:prstGeom>
          <a:noFill/>
          <a:ln w="38100" algn="ctr">
            <a:noFill/>
            <a:miter lim="800000"/>
            <a:headEnd/>
            <a:tailEnd/>
          </a:ln>
          <a:effectLst/>
        </p:spPr>
        <p:txBody>
          <a:bodyPr>
            <a:spAutoFit/>
          </a:bodyPr>
          <a:lstStyle/>
          <a:p>
            <a:pPr algn="ctr">
              <a:spcBef>
                <a:spcPct val="50000"/>
              </a:spcBef>
            </a:pPr>
            <a:r>
              <a:rPr lang="en-US" sz="500" b="1"/>
              <a:t>Sugars</a:t>
            </a:r>
            <a:endParaRPr lang="en-GB" sz="500" b="1"/>
          </a:p>
        </p:txBody>
      </p:sp>
      <p:sp>
        <p:nvSpPr>
          <p:cNvPr id="1656883" name="Text Box 51"/>
          <p:cNvSpPr txBox="1">
            <a:spLocks noChangeArrowheads="1"/>
          </p:cNvSpPr>
          <p:nvPr/>
        </p:nvSpPr>
        <p:spPr bwMode="auto">
          <a:xfrm>
            <a:off x="3599850" y="6306284"/>
            <a:ext cx="1830685" cy="461665"/>
          </a:xfrm>
          <a:prstGeom prst="rect">
            <a:avLst/>
          </a:prstGeom>
          <a:noFill/>
          <a:ln w="38100" algn="ctr">
            <a:noFill/>
            <a:miter lim="800000"/>
            <a:headEnd/>
            <a:tailEnd/>
          </a:ln>
          <a:effectLst/>
        </p:spPr>
        <p:txBody>
          <a:bodyPr wrap="square">
            <a:spAutoFit/>
          </a:bodyPr>
          <a:lstStyle/>
          <a:p>
            <a:pPr algn="ctr">
              <a:spcBef>
                <a:spcPct val="50000"/>
              </a:spcBef>
            </a:pPr>
            <a:r>
              <a:rPr lang="en-US" sz="1200">
                <a:solidFill>
                  <a:schemeClr val="tx2"/>
                </a:solidFill>
              </a:rPr>
              <a:t>Surface and Extracellular Features</a:t>
            </a:r>
          </a:p>
        </p:txBody>
      </p:sp>
      <p:sp>
        <p:nvSpPr>
          <p:cNvPr id="40" name="Title 4"/>
          <p:cNvSpPr txBox="1">
            <a:spLocks/>
          </p:cNvSpPr>
          <p:nvPr/>
        </p:nvSpPr>
        <p:spPr bwMode="auto">
          <a:xfrm>
            <a:off x="457200" y="152400"/>
            <a:ext cx="8991600" cy="7620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mj-lt"/>
                <a:ea typeface="+mj-ea"/>
                <a:cs typeface="+mj-cs"/>
              </a:defRPr>
            </a:lvl1pPr>
            <a:lvl2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2pPr>
            <a:lvl3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3pPr>
            <a:lvl4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4pPr>
            <a:lvl5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5pPr>
            <a:lvl6pPr marL="4572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6pPr>
            <a:lvl7pPr marL="9144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7pPr>
            <a:lvl8pPr marL="13716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8pPr>
            <a:lvl9pPr marL="18288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9pPr>
          </a:lstStyle>
          <a:p>
            <a:r>
              <a:rPr lang="en-US" dirty="0" smtClean="0"/>
              <a:t>Abstract Machines of Biology</a:t>
            </a:r>
            <a:endParaRPr lang="en-US" dirty="0"/>
          </a:p>
        </p:txBody>
      </p:sp>
    </p:spTree>
    <p:extLst>
      <p:ext uri="{BB962C8B-B14F-4D97-AF65-F5344CB8AC3E}">
        <p14:creationId xmlns:p14="http://schemas.microsoft.com/office/powerpoint/2010/main" val="3689218115"/>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6849" name="Line 17"/>
          <p:cNvSpPr>
            <a:spLocks noChangeShapeType="1"/>
          </p:cNvSpPr>
          <p:nvPr/>
        </p:nvSpPr>
        <p:spPr bwMode="auto">
          <a:xfrm flipV="1">
            <a:off x="3348038" y="5229225"/>
            <a:ext cx="2520950" cy="0"/>
          </a:xfrm>
          <a:prstGeom prst="line">
            <a:avLst/>
          </a:prstGeom>
          <a:ln>
            <a:headEnd/>
            <a:tailEnd type="triangle" w="lg" len="lg"/>
          </a:ln>
        </p:spPr>
        <p:style>
          <a:lnRef idx="3">
            <a:schemeClr val="accent6"/>
          </a:lnRef>
          <a:fillRef idx="0">
            <a:schemeClr val="accent6"/>
          </a:fillRef>
          <a:effectRef idx="2">
            <a:schemeClr val="accent6"/>
          </a:effectRef>
          <a:fontRef idx="minor">
            <a:schemeClr val="tx1"/>
          </a:fontRef>
        </p:style>
        <p:txBody>
          <a:bodyPr>
            <a:spAutoFit/>
          </a:bodyPr>
          <a:lstStyle/>
          <a:p>
            <a:endParaRPr lang="en-US"/>
          </a:p>
        </p:txBody>
      </p:sp>
      <p:sp>
        <p:nvSpPr>
          <p:cNvPr id="1656850" name="Line 18"/>
          <p:cNvSpPr>
            <a:spLocks noChangeShapeType="1"/>
          </p:cNvSpPr>
          <p:nvPr/>
        </p:nvSpPr>
        <p:spPr bwMode="auto">
          <a:xfrm flipH="1" flipV="1">
            <a:off x="3240088" y="5049838"/>
            <a:ext cx="2520950" cy="0"/>
          </a:xfrm>
          <a:prstGeom prst="line">
            <a:avLst/>
          </a:prstGeom>
          <a:ln>
            <a:headEnd/>
            <a:tailEnd type="triangle" w="lg" len="lg"/>
          </a:ln>
        </p:spPr>
        <p:style>
          <a:lnRef idx="3">
            <a:schemeClr val="accent6"/>
          </a:lnRef>
          <a:fillRef idx="0">
            <a:schemeClr val="accent6"/>
          </a:fillRef>
          <a:effectRef idx="2">
            <a:schemeClr val="accent6"/>
          </a:effectRef>
          <a:fontRef idx="minor">
            <a:schemeClr val="tx1"/>
          </a:fontRef>
        </p:style>
        <p:txBody>
          <a:bodyPr>
            <a:spAutoFit/>
          </a:bodyPr>
          <a:lstStyle/>
          <a:p>
            <a:endParaRPr lang="en-US"/>
          </a:p>
        </p:txBody>
      </p:sp>
      <p:sp>
        <p:nvSpPr>
          <p:cNvPr id="1656851" name="Line 19"/>
          <p:cNvSpPr>
            <a:spLocks noChangeShapeType="1"/>
          </p:cNvSpPr>
          <p:nvPr/>
        </p:nvSpPr>
        <p:spPr bwMode="auto">
          <a:xfrm rot="7215234" flipV="1">
            <a:off x="1928813" y="3521075"/>
            <a:ext cx="2520950" cy="0"/>
          </a:xfrm>
          <a:prstGeom prst="line">
            <a:avLst/>
          </a:prstGeom>
          <a:ln>
            <a:headEnd/>
            <a:tailEnd type="triangle" w="lg" len="lg"/>
          </a:ln>
        </p:spPr>
        <p:style>
          <a:lnRef idx="3">
            <a:schemeClr val="accent6"/>
          </a:lnRef>
          <a:fillRef idx="0">
            <a:schemeClr val="accent6"/>
          </a:fillRef>
          <a:effectRef idx="2">
            <a:schemeClr val="accent6"/>
          </a:effectRef>
          <a:fontRef idx="minor">
            <a:schemeClr val="tx1"/>
          </a:fontRef>
        </p:style>
        <p:txBody>
          <a:bodyPr>
            <a:spAutoFit/>
          </a:bodyPr>
          <a:lstStyle/>
          <a:p>
            <a:endParaRPr lang="en-US"/>
          </a:p>
        </p:txBody>
      </p:sp>
      <p:sp>
        <p:nvSpPr>
          <p:cNvPr id="1656852" name="Line 20"/>
          <p:cNvSpPr>
            <a:spLocks noChangeShapeType="1"/>
          </p:cNvSpPr>
          <p:nvPr/>
        </p:nvSpPr>
        <p:spPr bwMode="auto">
          <a:xfrm rot="-57584766" flipH="1" flipV="1">
            <a:off x="2138363" y="3517900"/>
            <a:ext cx="2520950" cy="0"/>
          </a:xfrm>
          <a:prstGeom prst="line">
            <a:avLst/>
          </a:prstGeom>
          <a:ln>
            <a:headEnd/>
            <a:tailEnd type="triangle" w="lg" len="lg"/>
          </a:ln>
        </p:spPr>
        <p:style>
          <a:lnRef idx="3">
            <a:schemeClr val="accent6"/>
          </a:lnRef>
          <a:fillRef idx="0">
            <a:schemeClr val="accent6"/>
          </a:fillRef>
          <a:effectRef idx="2">
            <a:schemeClr val="accent6"/>
          </a:effectRef>
          <a:fontRef idx="minor">
            <a:schemeClr val="tx1"/>
          </a:fontRef>
        </p:style>
        <p:txBody>
          <a:bodyPr>
            <a:spAutoFit/>
          </a:bodyPr>
          <a:lstStyle/>
          <a:p>
            <a:endParaRPr lang="en-US"/>
          </a:p>
        </p:txBody>
      </p:sp>
      <p:sp>
        <p:nvSpPr>
          <p:cNvPr id="1656853" name="Line 21"/>
          <p:cNvSpPr>
            <a:spLocks noChangeShapeType="1"/>
          </p:cNvSpPr>
          <p:nvPr/>
        </p:nvSpPr>
        <p:spPr bwMode="auto">
          <a:xfrm rot="14392046" flipV="1">
            <a:off x="4387850" y="3463925"/>
            <a:ext cx="2520950" cy="0"/>
          </a:xfrm>
          <a:prstGeom prst="line">
            <a:avLst/>
          </a:prstGeom>
          <a:ln>
            <a:headEnd/>
            <a:tailEnd type="triangle" w="lg" len="lg"/>
          </a:ln>
        </p:spPr>
        <p:style>
          <a:lnRef idx="3">
            <a:schemeClr val="accent6"/>
          </a:lnRef>
          <a:fillRef idx="0">
            <a:schemeClr val="accent6"/>
          </a:fillRef>
          <a:effectRef idx="2">
            <a:schemeClr val="accent6"/>
          </a:effectRef>
          <a:fontRef idx="minor">
            <a:schemeClr val="tx1"/>
          </a:fontRef>
        </p:style>
        <p:txBody>
          <a:bodyPr>
            <a:spAutoFit/>
          </a:bodyPr>
          <a:lstStyle/>
          <a:p>
            <a:endParaRPr lang="en-US"/>
          </a:p>
        </p:txBody>
      </p:sp>
      <p:sp>
        <p:nvSpPr>
          <p:cNvPr id="1656854" name="Line 22"/>
          <p:cNvSpPr>
            <a:spLocks noChangeShapeType="1"/>
          </p:cNvSpPr>
          <p:nvPr/>
        </p:nvSpPr>
        <p:spPr bwMode="auto">
          <a:xfrm rot="-50407954" flipH="1" flipV="1">
            <a:off x="4286250" y="3648075"/>
            <a:ext cx="2520950" cy="0"/>
          </a:xfrm>
          <a:prstGeom prst="line">
            <a:avLst/>
          </a:prstGeom>
          <a:ln>
            <a:headEnd/>
            <a:tailEnd type="triangle" w="lg" len="lg"/>
          </a:ln>
        </p:spPr>
        <p:style>
          <a:lnRef idx="3">
            <a:schemeClr val="accent6"/>
          </a:lnRef>
          <a:fillRef idx="0">
            <a:schemeClr val="accent6"/>
          </a:fillRef>
          <a:effectRef idx="2">
            <a:schemeClr val="accent6"/>
          </a:effectRef>
          <a:fontRef idx="minor">
            <a:schemeClr val="tx1"/>
          </a:fontRef>
        </p:style>
        <p:txBody>
          <a:bodyPr>
            <a:spAutoFit/>
          </a:bodyPr>
          <a:lstStyle/>
          <a:p>
            <a:endParaRPr lang="en-US"/>
          </a:p>
        </p:txBody>
      </p:sp>
      <p:sp>
        <p:nvSpPr>
          <p:cNvPr id="1656855" name="Text Box 23"/>
          <p:cNvSpPr txBox="1">
            <a:spLocks noChangeArrowheads="1"/>
          </p:cNvSpPr>
          <p:nvPr/>
        </p:nvSpPr>
        <p:spPr bwMode="auto">
          <a:xfrm>
            <a:off x="3779838" y="2133600"/>
            <a:ext cx="1258887" cy="244475"/>
          </a:xfrm>
          <a:prstGeom prst="rect">
            <a:avLst/>
          </a:prstGeom>
          <a:noFill/>
          <a:ln w="38100" algn="ctr">
            <a:noFill/>
            <a:miter lim="800000"/>
            <a:headEnd/>
            <a:tailEnd/>
          </a:ln>
          <a:effectLst/>
        </p:spPr>
        <p:txBody>
          <a:bodyPr>
            <a:spAutoFit/>
          </a:bodyPr>
          <a:lstStyle/>
          <a:p>
            <a:pPr algn="ctr">
              <a:spcBef>
                <a:spcPct val="50000"/>
              </a:spcBef>
            </a:pPr>
            <a:r>
              <a:rPr lang="en-US" sz="1000" b="1">
                <a:solidFill>
                  <a:schemeClr val="bg1"/>
                </a:solidFill>
              </a:rPr>
              <a:t>Nucleotides</a:t>
            </a:r>
            <a:endParaRPr lang="en-GB" sz="1000" b="1">
              <a:solidFill>
                <a:schemeClr val="bg1"/>
              </a:solidFill>
            </a:endParaRPr>
          </a:p>
        </p:txBody>
      </p:sp>
      <p:sp>
        <p:nvSpPr>
          <p:cNvPr id="1656856" name="Text Box 24"/>
          <p:cNvSpPr txBox="1">
            <a:spLocks noChangeArrowheads="1"/>
          </p:cNvSpPr>
          <p:nvPr/>
        </p:nvSpPr>
        <p:spPr bwMode="auto">
          <a:xfrm>
            <a:off x="1727200" y="5337175"/>
            <a:ext cx="1258888" cy="244475"/>
          </a:xfrm>
          <a:prstGeom prst="rect">
            <a:avLst/>
          </a:prstGeom>
          <a:noFill/>
          <a:ln w="38100" algn="ctr">
            <a:noFill/>
            <a:miter lim="800000"/>
            <a:headEnd/>
            <a:tailEnd/>
          </a:ln>
          <a:effectLst/>
        </p:spPr>
        <p:txBody>
          <a:bodyPr>
            <a:spAutoFit/>
          </a:bodyPr>
          <a:lstStyle/>
          <a:p>
            <a:pPr algn="ctr">
              <a:spcBef>
                <a:spcPct val="50000"/>
              </a:spcBef>
            </a:pPr>
            <a:r>
              <a:rPr lang="en-US" sz="1000" b="1" err="1">
                <a:solidFill>
                  <a:schemeClr val="bg1"/>
                </a:solidFill>
              </a:rPr>
              <a:t>Aminoacids</a:t>
            </a:r>
            <a:endParaRPr lang="en-GB" sz="1000" b="1">
              <a:solidFill>
                <a:schemeClr val="bg1"/>
              </a:solidFill>
            </a:endParaRPr>
          </a:p>
        </p:txBody>
      </p:sp>
      <p:sp>
        <p:nvSpPr>
          <p:cNvPr id="1656857" name="Rectangle 25"/>
          <p:cNvSpPr>
            <a:spLocks noChangeArrowheads="1"/>
          </p:cNvSpPr>
          <p:nvPr/>
        </p:nvSpPr>
        <p:spPr bwMode="auto">
          <a:xfrm>
            <a:off x="9420561" y="4183063"/>
            <a:ext cx="2447925" cy="579438"/>
          </a:xfrm>
          <a:prstGeom prst="rect">
            <a:avLst/>
          </a:prstGeom>
          <a:noFill/>
          <a:ln w="38100" algn="ctr">
            <a:noFill/>
            <a:miter lim="800000"/>
            <a:headEnd/>
            <a:tailEnd/>
          </a:ln>
          <a:effectLst/>
        </p:spPr>
        <p:txBody>
          <a:bodyPr anchor="ctr">
            <a:spAutoFit/>
          </a:bodyPr>
          <a:lstStyle/>
          <a:p>
            <a:pPr algn="ctr"/>
            <a:r>
              <a:rPr lang="en-US" sz="1200" b="1"/>
              <a:t>Model Integration</a:t>
            </a:r>
          </a:p>
          <a:p>
            <a:pPr algn="ctr"/>
            <a:r>
              <a:rPr lang="en-US" sz="1000" b="1">
                <a:solidFill>
                  <a:srgbClr val="800000"/>
                </a:solidFill>
              </a:rPr>
              <a:t>Different time </a:t>
            </a:r>
            <a:br>
              <a:rPr lang="en-US" sz="1000" b="1">
                <a:solidFill>
                  <a:srgbClr val="800000"/>
                </a:solidFill>
              </a:rPr>
            </a:br>
            <a:r>
              <a:rPr lang="en-US" sz="1000" b="1">
                <a:solidFill>
                  <a:srgbClr val="800000"/>
                </a:solidFill>
              </a:rPr>
              <a:t>and space scales</a:t>
            </a:r>
            <a:endParaRPr lang="en-GB" sz="1000" b="1">
              <a:solidFill>
                <a:srgbClr val="800000"/>
              </a:solidFill>
            </a:endParaRPr>
          </a:p>
        </p:txBody>
      </p:sp>
      <p:sp>
        <p:nvSpPr>
          <p:cNvPr id="1656858" name="Oval 26"/>
          <p:cNvSpPr>
            <a:spLocks noChangeArrowheads="1"/>
          </p:cNvSpPr>
          <p:nvPr/>
        </p:nvSpPr>
        <p:spPr bwMode="auto">
          <a:xfrm>
            <a:off x="9852361" y="4075113"/>
            <a:ext cx="1547813" cy="755650"/>
          </a:xfrm>
          <a:prstGeom prst="ellipse">
            <a:avLst/>
          </a:prstGeom>
          <a:noFill/>
          <a:ln w="38100" algn="ctr">
            <a:solidFill>
              <a:schemeClr val="bg2"/>
            </a:solidFill>
            <a:prstDash val="sysDot"/>
            <a:round/>
            <a:headEnd/>
            <a:tailEnd/>
          </a:ln>
          <a:effectLst/>
        </p:spPr>
        <p:txBody>
          <a:bodyPr anchor="ctr">
            <a:spAutoFit/>
          </a:bodyPr>
          <a:lstStyle/>
          <a:p>
            <a:endParaRPr lang="en-US"/>
          </a:p>
        </p:txBody>
      </p:sp>
      <p:sp>
        <p:nvSpPr>
          <p:cNvPr id="1656875" name="Text Box 43"/>
          <p:cNvSpPr txBox="1">
            <a:spLocks noChangeArrowheads="1"/>
          </p:cNvSpPr>
          <p:nvPr/>
        </p:nvSpPr>
        <p:spPr bwMode="auto">
          <a:xfrm>
            <a:off x="6210300" y="5372100"/>
            <a:ext cx="1258888" cy="244475"/>
          </a:xfrm>
          <a:prstGeom prst="rect">
            <a:avLst/>
          </a:prstGeom>
          <a:noFill/>
          <a:ln w="38100" algn="ctr">
            <a:noFill/>
            <a:miter lim="800000"/>
            <a:headEnd/>
            <a:tailEnd/>
          </a:ln>
          <a:effectLst/>
        </p:spPr>
        <p:txBody>
          <a:bodyPr>
            <a:spAutoFit/>
          </a:bodyPr>
          <a:lstStyle/>
          <a:p>
            <a:pPr algn="ctr">
              <a:spcBef>
                <a:spcPct val="50000"/>
              </a:spcBef>
            </a:pPr>
            <a:r>
              <a:rPr lang="en-US" sz="1000" b="1">
                <a:solidFill>
                  <a:schemeClr val="bg1"/>
                </a:solidFill>
              </a:rPr>
              <a:t>Phospholipids</a:t>
            </a:r>
            <a:endParaRPr lang="en-GB" sz="1000" b="1">
              <a:solidFill>
                <a:schemeClr val="bg1"/>
              </a:solidFill>
            </a:endParaRPr>
          </a:p>
        </p:txBody>
      </p:sp>
      <p:sp>
        <p:nvSpPr>
          <p:cNvPr id="1656877" name="Rectangle 45"/>
          <p:cNvSpPr>
            <a:spLocks noChangeArrowheads="1"/>
          </p:cNvSpPr>
          <p:nvPr/>
        </p:nvSpPr>
        <p:spPr bwMode="auto">
          <a:xfrm>
            <a:off x="-4081881" y="918198"/>
            <a:ext cx="3449638" cy="1069975"/>
          </a:xfrm>
          <a:prstGeom prst="rect">
            <a:avLst/>
          </a:prstGeom>
          <a:noFill/>
          <a:ln w="38100" algn="ctr">
            <a:noFill/>
            <a:miter lim="800000"/>
            <a:headEnd/>
            <a:tailEnd/>
          </a:ln>
          <a:effectLst/>
        </p:spPr>
        <p:txBody>
          <a:bodyPr anchor="ctr">
            <a:spAutoFit/>
          </a:bodyPr>
          <a:lstStyle/>
          <a:p>
            <a:r>
              <a:rPr lang="en-US" sz="1600">
                <a:solidFill>
                  <a:schemeClr val="tx1"/>
                </a:solidFill>
              </a:rPr>
              <a:t>The “hardware” (biochemistry) is fairly well understood.</a:t>
            </a:r>
            <a:br>
              <a:rPr lang="en-US" sz="1600">
                <a:solidFill>
                  <a:schemeClr val="tx1"/>
                </a:solidFill>
              </a:rPr>
            </a:br>
            <a:r>
              <a:rPr lang="en-US" sz="1600">
                <a:solidFill>
                  <a:srgbClr val="CC0000"/>
                </a:solidFill>
              </a:rPr>
              <a:t>But what is the “software” that runs on these machines? </a:t>
            </a:r>
            <a:endParaRPr lang="en-GB" sz="1600">
              <a:solidFill>
                <a:srgbClr val="CC0000"/>
              </a:solidFill>
            </a:endParaRPr>
          </a:p>
        </p:txBody>
      </p:sp>
      <p:sp>
        <p:nvSpPr>
          <p:cNvPr id="1656878" name="Text Box 46"/>
          <p:cNvSpPr txBox="1">
            <a:spLocks noChangeArrowheads="1"/>
          </p:cNvSpPr>
          <p:nvPr/>
        </p:nvSpPr>
        <p:spPr bwMode="auto">
          <a:xfrm>
            <a:off x="9510713" y="2311508"/>
            <a:ext cx="2376487" cy="1368425"/>
          </a:xfrm>
          <a:prstGeom prst="rect">
            <a:avLst/>
          </a:prstGeom>
          <a:noFill/>
          <a:ln w="38100" algn="ctr">
            <a:noFill/>
            <a:miter lim="800000"/>
            <a:headEnd/>
            <a:tailEnd/>
          </a:ln>
          <a:effectLst/>
        </p:spPr>
        <p:txBody>
          <a:bodyPr>
            <a:spAutoFit/>
          </a:bodyPr>
          <a:lstStyle/>
          <a:p>
            <a:pPr>
              <a:spcBef>
                <a:spcPct val="50000"/>
              </a:spcBef>
            </a:pPr>
            <a:r>
              <a:rPr lang="en-US" sz="1400" b="1" u="sng"/>
              <a:t>Functional Architecture</a:t>
            </a:r>
            <a:br>
              <a:rPr lang="en-US" sz="1400" b="1" u="sng"/>
            </a:br>
            <a:r>
              <a:rPr lang="en-US" sz="1400" b="1"/>
              <a:t>Diverse </a:t>
            </a:r>
            <a:br>
              <a:rPr lang="en-US" sz="1400" b="1"/>
            </a:br>
            <a:r>
              <a:rPr lang="en-US" sz="1400" b="1"/>
              <a:t>- chemical toolkits</a:t>
            </a:r>
            <a:br>
              <a:rPr lang="en-US" sz="1400" b="1"/>
            </a:br>
            <a:r>
              <a:rPr lang="en-US" sz="1400" b="1"/>
              <a:t>- instruction sets</a:t>
            </a:r>
            <a:br>
              <a:rPr lang="en-US" sz="1400" b="1"/>
            </a:br>
            <a:r>
              <a:rPr lang="en-US" sz="1400" b="1"/>
              <a:t>- programming models</a:t>
            </a:r>
            <a:br>
              <a:rPr lang="en-US" sz="1400" b="1"/>
            </a:br>
            <a:r>
              <a:rPr lang="en-US" sz="1400" b="1"/>
              <a:t>- </a:t>
            </a:r>
            <a:r>
              <a:rPr lang="en-US" sz="1400" b="1">
                <a:solidFill>
                  <a:srgbClr val="CC0000"/>
                </a:solidFill>
              </a:rPr>
              <a:t>notations</a:t>
            </a:r>
            <a:endParaRPr lang="en-GB" sz="1400" b="1">
              <a:solidFill>
                <a:srgbClr val="CC0000"/>
              </a:solidFill>
            </a:endParaRPr>
          </a:p>
        </p:txBody>
      </p:sp>
      <p:cxnSp>
        <p:nvCxnSpPr>
          <p:cNvPr id="61" name="AutoShape 2"/>
          <p:cNvCxnSpPr>
            <a:cxnSpLocks noChangeShapeType="1"/>
          </p:cNvCxnSpPr>
          <p:nvPr/>
        </p:nvCxnSpPr>
        <p:spPr bwMode="auto">
          <a:xfrm rot="5400000">
            <a:off x="6824664" y="4926911"/>
            <a:ext cx="12700" cy="1205313"/>
          </a:xfrm>
          <a:prstGeom prst="curvedConnector3">
            <a:avLst>
              <a:gd name="adj1" fmla="val 2947843"/>
            </a:avLst>
          </a:prstGeom>
          <a:ln>
            <a:headEnd/>
            <a:tailEnd type="triangle" w="med" len="med"/>
          </a:ln>
        </p:spPr>
        <p:style>
          <a:lnRef idx="3">
            <a:schemeClr val="accent6"/>
          </a:lnRef>
          <a:fillRef idx="0">
            <a:schemeClr val="accent6"/>
          </a:fillRef>
          <a:effectRef idx="2">
            <a:schemeClr val="accent6"/>
          </a:effectRef>
          <a:fontRef idx="minor">
            <a:schemeClr val="tx1"/>
          </a:fontRef>
        </p:style>
      </p:cxnSp>
      <p:cxnSp>
        <p:nvCxnSpPr>
          <p:cNvPr id="62" name="AutoShape 8"/>
          <p:cNvCxnSpPr>
            <a:cxnSpLocks noChangeShapeType="1"/>
          </p:cNvCxnSpPr>
          <p:nvPr/>
        </p:nvCxnSpPr>
        <p:spPr bwMode="auto">
          <a:xfrm rot="5400000" flipH="1" flipV="1">
            <a:off x="4397375" y="976603"/>
            <a:ext cx="12700" cy="1205313"/>
          </a:xfrm>
          <a:prstGeom prst="curvedConnector3">
            <a:avLst>
              <a:gd name="adj1" fmla="val 2947843"/>
            </a:avLst>
          </a:prstGeom>
          <a:ln>
            <a:headEnd/>
            <a:tailEnd type="triangle" w="med" len="med"/>
          </a:ln>
        </p:spPr>
        <p:style>
          <a:lnRef idx="3">
            <a:schemeClr val="accent6"/>
          </a:lnRef>
          <a:fillRef idx="0">
            <a:schemeClr val="accent6"/>
          </a:fillRef>
          <a:effectRef idx="2">
            <a:schemeClr val="accent6"/>
          </a:effectRef>
          <a:fontRef idx="minor">
            <a:schemeClr val="tx1"/>
          </a:fontRef>
        </p:style>
      </p:cxnSp>
      <p:cxnSp>
        <p:nvCxnSpPr>
          <p:cNvPr id="63" name="AutoShape 10"/>
          <p:cNvCxnSpPr>
            <a:cxnSpLocks noChangeShapeType="1"/>
          </p:cNvCxnSpPr>
          <p:nvPr/>
        </p:nvCxnSpPr>
        <p:spPr bwMode="auto">
          <a:xfrm rot="5400000">
            <a:off x="2341564" y="4891986"/>
            <a:ext cx="12700" cy="1205313"/>
          </a:xfrm>
          <a:prstGeom prst="curvedConnector3">
            <a:avLst>
              <a:gd name="adj1" fmla="val 2947843"/>
            </a:avLst>
          </a:prstGeom>
          <a:ln>
            <a:headEnd/>
            <a:tailEnd type="triangle" w="med" len="med"/>
          </a:ln>
        </p:spPr>
        <p:style>
          <a:lnRef idx="3">
            <a:schemeClr val="accent6"/>
          </a:lnRef>
          <a:fillRef idx="0">
            <a:schemeClr val="accent6"/>
          </a:fillRef>
          <a:effectRef idx="2">
            <a:schemeClr val="accent6"/>
          </a:effectRef>
          <a:fontRef idx="minor">
            <a:schemeClr val="tx1"/>
          </a:fontRef>
        </p:style>
      </p:cxnSp>
      <p:sp>
        <p:nvSpPr>
          <p:cNvPr id="64" name="Oval 4"/>
          <p:cNvSpPr>
            <a:spLocks noChangeArrowheads="1"/>
          </p:cNvSpPr>
          <p:nvPr/>
        </p:nvSpPr>
        <p:spPr bwMode="auto">
          <a:xfrm>
            <a:off x="3545090" y="1433483"/>
            <a:ext cx="1704571" cy="995422"/>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spAutoFit/>
          </a:bodyPr>
          <a:lstStyle/>
          <a:p>
            <a:pPr algn="ctr"/>
            <a:r>
              <a:rPr lang="en-US" sz="2000" b="1" dirty="0">
                <a:solidFill>
                  <a:schemeClr val="tx1"/>
                </a:solidFill>
              </a:rPr>
              <a:t>Gene</a:t>
            </a:r>
            <a:br>
              <a:rPr lang="en-US" sz="2000" b="1" dirty="0">
                <a:solidFill>
                  <a:schemeClr val="tx1"/>
                </a:solidFill>
              </a:rPr>
            </a:br>
            <a:r>
              <a:rPr lang="en-US" sz="2000" b="1" dirty="0">
                <a:solidFill>
                  <a:schemeClr val="tx1"/>
                </a:solidFill>
              </a:rPr>
              <a:t>Machine</a:t>
            </a:r>
            <a:endParaRPr lang="en-GB" sz="2000" b="1" dirty="0">
              <a:solidFill>
                <a:schemeClr val="tx1"/>
              </a:solidFill>
            </a:endParaRPr>
          </a:p>
        </p:txBody>
      </p:sp>
      <p:sp>
        <p:nvSpPr>
          <p:cNvPr id="65" name="Oval 5"/>
          <p:cNvSpPr>
            <a:spLocks noChangeArrowheads="1"/>
          </p:cNvSpPr>
          <p:nvPr/>
        </p:nvSpPr>
        <p:spPr bwMode="auto">
          <a:xfrm>
            <a:off x="1489278" y="4644996"/>
            <a:ext cx="1704571" cy="995422"/>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spAutoFit/>
          </a:bodyPr>
          <a:lstStyle/>
          <a:p>
            <a:pPr algn="ctr"/>
            <a:r>
              <a:rPr lang="en-US" sz="2000" b="1">
                <a:solidFill>
                  <a:schemeClr val="tx1"/>
                </a:solidFill>
              </a:rPr>
              <a:t>Protein</a:t>
            </a:r>
            <a:br>
              <a:rPr lang="en-US" sz="2000" b="1">
                <a:solidFill>
                  <a:schemeClr val="tx1"/>
                </a:solidFill>
              </a:rPr>
            </a:br>
            <a:r>
              <a:rPr lang="en-US" sz="2000" b="1">
                <a:solidFill>
                  <a:schemeClr val="tx1"/>
                </a:solidFill>
              </a:rPr>
              <a:t>Machine</a:t>
            </a:r>
            <a:endParaRPr lang="en-GB" sz="2000" b="1">
              <a:solidFill>
                <a:schemeClr val="tx1"/>
              </a:solidFill>
            </a:endParaRPr>
          </a:p>
        </p:txBody>
      </p:sp>
      <p:sp>
        <p:nvSpPr>
          <p:cNvPr id="66" name="Oval 42"/>
          <p:cNvSpPr>
            <a:spLocks noChangeArrowheads="1"/>
          </p:cNvSpPr>
          <p:nvPr/>
        </p:nvSpPr>
        <p:spPr bwMode="auto">
          <a:xfrm>
            <a:off x="5972378" y="4679921"/>
            <a:ext cx="1704571" cy="995422"/>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spAutoFit/>
          </a:bodyPr>
          <a:lstStyle/>
          <a:p>
            <a:pPr algn="ctr"/>
            <a:r>
              <a:rPr lang="en-US" sz="2000" b="1">
                <a:solidFill>
                  <a:schemeClr val="tx1"/>
                </a:solidFill>
              </a:rPr>
              <a:t/>
            </a:r>
            <a:br>
              <a:rPr lang="en-US" sz="2000" b="1">
                <a:solidFill>
                  <a:schemeClr val="tx1"/>
                </a:solidFill>
              </a:rPr>
            </a:br>
            <a:r>
              <a:rPr lang="en-US" sz="2000" b="1">
                <a:solidFill>
                  <a:schemeClr val="tx1"/>
                </a:solidFill>
              </a:rPr>
              <a:t>Machine</a:t>
            </a:r>
            <a:endParaRPr lang="en-GB" sz="2000" b="1">
              <a:solidFill>
                <a:schemeClr val="tx1"/>
              </a:solidFill>
            </a:endParaRPr>
          </a:p>
        </p:txBody>
      </p:sp>
      <p:sp>
        <p:nvSpPr>
          <p:cNvPr id="67" name="Text Box 44"/>
          <p:cNvSpPr txBox="1">
            <a:spLocks noChangeArrowheads="1"/>
          </p:cNvSpPr>
          <p:nvPr/>
        </p:nvSpPr>
        <p:spPr bwMode="auto">
          <a:xfrm>
            <a:off x="6081362" y="4858497"/>
            <a:ext cx="1515861" cy="400110"/>
          </a:xfrm>
          <a:prstGeom prst="rect">
            <a:avLst/>
          </a:prstGeom>
          <a:noFill/>
          <a:ln w="38100" algn="ctr">
            <a:noFill/>
            <a:miter lim="800000"/>
            <a:headEnd/>
            <a:tailEnd/>
          </a:ln>
          <a:effectLst/>
        </p:spPr>
        <p:txBody>
          <a:bodyPr wrap="square">
            <a:spAutoFit/>
          </a:bodyPr>
          <a:lstStyle/>
          <a:p>
            <a:pPr algn="ctr">
              <a:spcBef>
                <a:spcPct val="50000"/>
              </a:spcBef>
            </a:pPr>
            <a:r>
              <a:rPr lang="en-US" sz="2000" b="1"/>
              <a:t>Membrane </a:t>
            </a:r>
            <a:endParaRPr lang="en-GB" sz="2000" b="1"/>
          </a:p>
        </p:txBody>
      </p:sp>
      <p:sp>
        <p:nvSpPr>
          <p:cNvPr id="38" name="AutoShape 28"/>
          <p:cNvSpPr>
            <a:spLocks noChangeArrowheads="1"/>
          </p:cNvSpPr>
          <p:nvPr/>
        </p:nvSpPr>
        <p:spPr bwMode="auto">
          <a:xfrm>
            <a:off x="5364163" y="981075"/>
            <a:ext cx="1692275" cy="757238"/>
          </a:xfrm>
          <a:prstGeom prst="wedgeRoundRectCallout">
            <a:avLst>
              <a:gd name="adj1" fmla="val -55630"/>
              <a:gd name="adj2" fmla="val 69917"/>
              <a:gd name="adj3" fmla="val 16667"/>
            </a:avLst>
          </a:prstGeom>
          <a:noFill/>
          <a:ln w="38100" cap="rnd" algn="ctr">
            <a:solidFill>
              <a:srgbClr val="FF6600"/>
            </a:solidFill>
            <a:prstDash val="sysDot"/>
            <a:miter lim="800000"/>
            <a:headEnd/>
            <a:tailEnd/>
          </a:ln>
          <a:effectLst/>
        </p:spPr>
        <p:txBody>
          <a:bodyPr/>
          <a:lstStyle/>
          <a:p>
            <a:pPr algn="ctr"/>
            <a:endParaRPr lang="en-GB" b="1"/>
          </a:p>
        </p:txBody>
      </p:sp>
      <p:grpSp>
        <p:nvGrpSpPr>
          <p:cNvPr id="39" name="Group 37"/>
          <p:cNvGrpSpPr>
            <a:grpSpLocks/>
          </p:cNvGrpSpPr>
          <p:nvPr/>
        </p:nvGrpSpPr>
        <p:grpSpPr bwMode="auto">
          <a:xfrm>
            <a:off x="7596188" y="3932238"/>
            <a:ext cx="812800" cy="520700"/>
            <a:chOff x="2426" y="845"/>
            <a:chExt cx="512" cy="328"/>
          </a:xfrm>
        </p:grpSpPr>
        <p:sp>
          <p:nvSpPr>
            <p:cNvPr id="40" name="Freeform 38"/>
            <p:cNvSpPr>
              <a:spLocks/>
            </p:cNvSpPr>
            <p:nvPr/>
          </p:nvSpPr>
          <p:spPr bwMode="auto">
            <a:xfrm>
              <a:off x="2426" y="845"/>
              <a:ext cx="512" cy="328"/>
            </a:xfrm>
            <a:custGeom>
              <a:avLst/>
              <a:gdLst/>
              <a:ahLst/>
              <a:cxnLst>
                <a:cxn ang="0">
                  <a:pos x="197" y="35"/>
                </a:cxn>
                <a:cxn ang="0">
                  <a:pos x="925" y="89"/>
                </a:cxn>
                <a:cxn ang="0">
                  <a:pos x="812" y="570"/>
                </a:cxn>
                <a:cxn ang="0">
                  <a:pos x="153" y="607"/>
                </a:cxn>
                <a:cxn ang="0">
                  <a:pos x="13" y="385"/>
                </a:cxn>
                <a:cxn ang="0">
                  <a:pos x="77" y="381"/>
                </a:cxn>
                <a:cxn ang="0">
                  <a:pos x="179" y="559"/>
                </a:cxn>
                <a:cxn ang="0">
                  <a:pos x="557" y="547"/>
                </a:cxn>
                <a:cxn ang="0">
                  <a:pos x="555" y="153"/>
                </a:cxn>
                <a:cxn ang="0">
                  <a:pos x="151" y="95"/>
                </a:cxn>
                <a:cxn ang="0">
                  <a:pos x="86" y="298"/>
                </a:cxn>
                <a:cxn ang="0">
                  <a:pos x="21" y="243"/>
                </a:cxn>
                <a:cxn ang="0">
                  <a:pos x="197" y="35"/>
                </a:cxn>
              </a:cxnLst>
              <a:rect l="0" t="0" r="r" b="b"/>
              <a:pathLst>
                <a:path w="1027" h="656">
                  <a:moveTo>
                    <a:pt x="197" y="35"/>
                  </a:moveTo>
                  <a:cubicBezTo>
                    <a:pt x="348" y="9"/>
                    <a:pt x="823" y="0"/>
                    <a:pt x="925" y="89"/>
                  </a:cubicBezTo>
                  <a:cubicBezTo>
                    <a:pt x="1027" y="178"/>
                    <a:pt x="941" y="484"/>
                    <a:pt x="812" y="570"/>
                  </a:cubicBezTo>
                  <a:cubicBezTo>
                    <a:pt x="683" y="656"/>
                    <a:pt x="286" y="638"/>
                    <a:pt x="153" y="607"/>
                  </a:cubicBezTo>
                  <a:cubicBezTo>
                    <a:pt x="20" y="576"/>
                    <a:pt x="26" y="423"/>
                    <a:pt x="13" y="385"/>
                  </a:cubicBezTo>
                  <a:cubicBezTo>
                    <a:pt x="0" y="347"/>
                    <a:pt x="49" y="352"/>
                    <a:pt x="77" y="381"/>
                  </a:cubicBezTo>
                  <a:cubicBezTo>
                    <a:pt x="105" y="410"/>
                    <a:pt x="99" y="531"/>
                    <a:pt x="179" y="559"/>
                  </a:cubicBezTo>
                  <a:cubicBezTo>
                    <a:pt x="259" y="587"/>
                    <a:pt x="494" y="615"/>
                    <a:pt x="557" y="547"/>
                  </a:cubicBezTo>
                  <a:cubicBezTo>
                    <a:pt x="620" y="479"/>
                    <a:pt x="623" y="228"/>
                    <a:pt x="555" y="153"/>
                  </a:cubicBezTo>
                  <a:cubicBezTo>
                    <a:pt x="487" y="78"/>
                    <a:pt x="229" y="71"/>
                    <a:pt x="151" y="95"/>
                  </a:cubicBezTo>
                  <a:cubicBezTo>
                    <a:pt x="73" y="119"/>
                    <a:pt x="108" y="273"/>
                    <a:pt x="86" y="298"/>
                  </a:cubicBezTo>
                  <a:cubicBezTo>
                    <a:pt x="64" y="323"/>
                    <a:pt x="3" y="287"/>
                    <a:pt x="21" y="243"/>
                  </a:cubicBezTo>
                  <a:cubicBezTo>
                    <a:pt x="39" y="199"/>
                    <a:pt x="46" y="61"/>
                    <a:pt x="197" y="35"/>
                  </a:cubicBezTo>
                  <a:close/>
                </a:path>
              </a:pathLst>
            </a:custGeom>
            <a:solidFill>
              <a:srgbClr val="FFC000"/>
            </a:solidFill>
            <a:ln w="19050" cap="flat" cmpd="sng">
              <a:solidFill>
                <a:schemeClr val="accent6"/>
              </a:solidFill>
              <a:prstDash val="solid"/>
              <a:round/>
              <a:headEnd/>
              <a:tailEnd/>
            </a:ln>
            <a:effectLst/>
          </p:spPr>
          <p:txBody>
            <a:bodyPr>
              <a:spAutoFit/>
            </a:bodyPr>
            <a:lstStyle/>
            <a:p>
              <a:endParaRPr lang="en-US"/>
            </a:p>
          </p:txBody>
        </p:sp>
        <p:sp>
          <p:nvSpPr>
            <p:cNvPr id="41" name="Freeform 39"/>
            <p:cNvSpPr>
              <a:spLocks/>
            </p:cNvSpPr>
            <p:nvPr/>
          </p:nvSpPr>
          <p:spPr bwMode="auto">
            <a:xfrm flipH="1" flipV="1">
              <a:off x="2491" y="903"/>
              <a:ext cx="215" cy="226"/>
            </a:xfrm>
            <a:custGeom>
              <a:avLst/>
              <a:gdLst/>
              <a:ahLst/>
              <a:cxnLst>
                <a:cxn ang="0">
                  <a:pos x="155" y="1167"/>
                </a:cxn>
                <a:cxn ang="0">
                  <a:pos x="1145" y="1152"/>
                </a:cxn>
                <a:cxn ang="0">
                  <a:pos x="1307" y="216"/>
                </a:cxn>
                <a:cxn ang="0">
                  <a:pos x="213" y="159"/>
                </a:cxn>
                <a:cxn ang="0">
                  <a:pos x="155" y="1167"/>
                </a:cxn>
              </a:cxnLst>
              <a:rect l="0" t="0" r="r" b="b"/>
              <a:pathLst>
                <a:path w="1462" h="1332">
                  <a:moveTo>
                    <a:pt x="155" y="1167"/>
                  </a:moveTo>
                  <a:cubicBezTo>
                    <a:pt x="310" y="1332"/>
                    <a:pt x="953" y="1311"/>
                    <a:pt x="1145" y="1152"/>
                  </a:cubicBezTo>
                  <a:cubicBezTo>
                    <a:pt x="1322" y="1007"/>
                    <a:pt x="1462" y="382"/>
                    <a:pt x="1307" y="216"/>
                  </a:cubicBezTo>
                  <a:cubicBezTo>
                    <a:pt x="1152" y="50"/>
                    <a:pt x="405" y="0"/>
                    <a:pt x="213" y="159"/>
                  </a:cubicBezTo>
                  <a:cubicBezTo>
                    <a:pt x="21" y="318"/>
                    <a:pt x="0" y="1002"/>
                    <a:pt x="155" y="1167"/>
                  </a:cubicBezTo>
                  <a:close/>
                </a:path>
              </a:pathLst>
            </a:custGeom>
            <a:solidFill>
              <a:srgbClr val="FFCC00"/>
            </a:solidFill>
            <a:ln w="19050" cap="flat" cmpd="sng">
              <a:solidFill>
                <a:schemeClr val="accent6"/>
              </a:solidFill>
              <a:prstDash val="solid"/>
              <a:round/>
              <a:headEnd/>
              <a:tailEnd/>
            </a:ln>
            <a:effectLst/>
          </p:spPr>
          <p:txBody>
            <a:bodyPr/>
            <a:lstStyle/>
            <a:p>
              <a:endParaRPr lang="en-US"/>
            </a:p>
          </p:txBody>
        </p:sp>
        <p:sp>
          <p:nvSpPr>
            <p:cNvPr id="42" name="Text Box 40"/>
            <p:cNvSpPr txBox="1">
              <a:spLocks noChangeArrowheads="1"/>
            </p:cNvSpPr>
            <p:nvPr/>
          </p:nvSpPr>
          <p:spPr bwMode="auto">
            <a:xfrm>
              <a:off x="2505" y="923"/>
              <a:ext cx="147" cy="173"/>
            </a:xfrm>
            <a:prstGeom prst="rect">
              <a:avLst/>
            </a:prstGeom>
            <a:noFill/>
            <a:ln w="38100">
              <a:noFill/>
              <a:miter lim="800000"/>
              <a:headEnd/>
              <a:tailEnd/>
            </a:ln>
            <a:effectLst/>
          </p:spPr>
          <p:txBody>
            <a:bodyPr>
              <a:spAutoFit/>
            </a:bodyPr>
            <a:lstStyle/>
            <a:p>
              <a:r>
                <a:rPr lang="en-US" sz="1200" b="1">
                  <a:latin typeface="Arial Black" pitchFamily="34" charset="0"/>
                </a:rPr>
                <a:t>P</a:t>
              </a:r>
              <a:endParaRPr lang="en-GB" sz="1200" b="1">
                <a:latin typeface="Arial Black" pitchFamily="34" charset="0"/>
              </a:endParaRPr>
            </a:p>
          </p:txBody>
        </p:sp>
        <p:sp>
          <p:nvSpPr>
            <p:cNvPr id="43" name="Text Box 41"/>
            <p:cNvSpPr txBox="1">
              <a:spLocks noChangeArrowheads="1"/>
            </p:cNvSpPr>
            <p:nvPr/>
          </p:nvSpPr>
          <p:spPr bwMode="auto">
            <a:xfrm>
              <a:off x="2698" y="912"/>
              <a:ext cx="147" cy="173"/>
            </a:xfrm>
            <a:prstGeom prst="rect">
              <a:avLst/>
            </a:prstGeom>
            <a:noFill/>
            <a:ln w="38100">
              <a:noFill/>
              <a:miter lim="800000"/>
              <a:headEnd/>
              <a:tailEnd/>
            </a:ln>
            <a:effectLst/>
          </p:spPr>
          <p:txBody>
            <a:bodyPr>
              <a:spAutoFit/>
            </a:bodyPr>
            <a:lstStyle/>
            <a:p>
              <a:r>
                <a:rPr lang="en-US" sz="1200" b="1">
                  <a:latin typeface="Arial Black" pitchFamily="34" charset="0"/>
                </a:rPr>
                <a:t>Q</a:t>
              </a:r>
              <a:endParaRPr lang="en-GB" sz="1200" b="1">
                <a:latin typeface="Arial Black" pitchFamily="34" charset="0"/>
              </a:endParaRPr>
            </a:p>
          </p:txBody>
        </p:sp>
      </p:grpSp>
      <p:grpSp>
        <p:nvGrpSpPr>
          <p:cNvPr id="47" name="Group 31"/>
          <p:cNvGrpSpPr>
            <a:grpSpLocks/>
          </p:cNvGrpSpPr>
          <p:nvPr/>
        </p:nvGrpSpPr>
        <p:grpSpPr bwMode="auto">
          <a:xfrm>
            <a:off x="5616575" y="1125538"/>
            <a:ext cx="1187450" cy="431800"/>
            <a:chOff x="3674" y="709"/>
            <a:chExt cx="748" cy="272"/>
          </a:xfrm>
        </p:grpSpPr>
        <p:sp>
          <p:nvSpPr>
            <p:cNvPr id="48" name="Line 32"/>
            <p:cNvSpPr>
              <a:spLocks noChangeShapeType="1"/>
            </p:cNvSpPr>
            <p:nvPr/>
          </p:nvSpPr>
          <p:spPr bwMode="auto">
            <a:xfrm>
              <a:off x="3674" y="981"/>
              <a:ext cx="748" cy="0"/>
            </a:xfrm>
            <a:prstGeom prst="line">
              <a:avLst/>
            </a:prstGeom>
            <a:noFill/>
            <a:ln w="38100">
              <a:solidFill>
                <a:schemeClr val="tx1"/>
              </a:solidFill>
              <a:round/>
              <a:headEnd/>
              <a:tailEnd/>
            </a:ln>
            <a:effectLst/>
          </p:spPr>
          <p:txBody>
            <a:bodyPr>
              <a:spAutoFit/>
            </a:bodyPr>
            <a:lstStyle/>
            <a:p>
              <a:endParaRPr lang="en-US"/>
            </a:p>
          </p:txBody>
        </p:sp>
        <p:sp>
          <p:nvSpPr>
            <p:cNvPr id="49" name="Line 33"/>
            <p:cNvSpPr>
              <a:spLocks noChangeShapeType="1"/>
            </p:cNvSpPr>
            <p:nvPr/>
          </p:nvSpPr>
          <p:spPr bwMode="auto">
            <a:xfrm>
              <a:off x="3923" y="709"/>
              <a:ext cx="0" cy="249"/>
            </a:xfrm>
            <a:prstGeom prst="line">
              <a:avLst/>
            </a:prstGeom>
            <a:noFill/>
            <a:ln w="38100">
              <a:solidFill>
                <a:schemeClr val="tx1"/>
              </a:solidFill>
              <a:round/>
              <a:headEnd/>
              <a:tailEnd type="triangle" w="med" len="med"/>
            </a:ln>
            <a:effectLst/>
          </p:spPr>
          <p:txBody>
            <a:bodyPr>
              <a:spAutoFit/>
            </a:bodyPr>
            <a:lstStyle/>
            <a:p>
              <a:endParaRPr lang="en-US"/>
            </a:p>
          </p:txBody>
        </p:sp>
        <p:cxnSp>
          <p:nvCxnSpPr>
            <p:cNvPr id="50" name="AutoShape 34"/>
            <p:cNvCxnSpPr>
              <a:cxnSpLocks noChangeShapeType="1"/>
            </p:cNvCxnSpPr>
            <p:nvPr/>
          </p:nvCxnSpPr>
          <p:spPr bwMode="auto">
            <a:xfrm flipV="1">
              <a:off x="4195" y="822"/>
              <a:ext cx="227" cy="158"/>
            </a:xfrm>
            <a:prstGeom prst="bentConnector3">
              <a:avLst>
                <a:gd name="adj1" fmla="val -2644"/>
              </a:avLst>
            </a:prstGeom>
            <a:noFill/>
            <a:ln w="38100">
              <a:solidFill>
                <a:schemeClr val="tx1"/>
              </a:solidFill>
              <a:miter lim="800000"/>
              <a:headEnd/>
              <a:tailEnd type="triangle" w="med" len="med"/>
            </a:ln>
            <a:effectLst/>
          </p:spPr>
        </p:cxnSp>
        <p:sp>
          <p:nvSpPr>
            <p:cNvPr id="51" name="Line 35"/>
            <p:cNvSpPr>
              <a:spLocks noChangeShapeType="1"/>
            </p:cNvSpPr>
            <p:nvPr/>
          </p:nvSpPr>
          <p:spPr bwMode="auto">
            <a:xfrm>
              <a:off x="3787" y="709"/>
              <a:ext cx="0" cy="226"/>
            </a:xfrm>
            <a:prstGeom prst="line">
              <a:avLst/>
            </a:prstGeom>
            <a:noFill/>
            <a:ln w="38100">
              <a:solidFill>
                <a:schemeClr val="tx1"/>
              </a:solidFill>
              <a:round/>
              <a:headEnd/>
              <a:tailEnd/>
            </a:ln>
            <a:effectLst/>
          </p:spPr>
          <p:txBody>
            <a:bodyPr>
              <a:spAutoFit/>
            </a:bodyPr>
            <a:lstStyle/>
            <a:p>
              <a:endParaRPr lang="en-US"/>
            </a:p>
          </p:txBody>
        </p:sp>
        <p:sp>
          <p:nvSpPr>
            <p:cNvPr id="52" name="Line 36"/>
            <p:cNvSpPr>
              <a:spLocks noChangeShapeType="1"/>
            </p:cNvSpPr>
            <p:nvPr/>
          </p:nvSpPr>
          <p:spPr bwMode="auto">
            <a:xfrm>
              <a:off x="3742" y="935"/>
              <a:ext cx="90" cy="0"/>
            </a:xfrm>
            <a:prstGeom prst="line">
              <a:avLst/>
            </a:prstGeom>
            <a:noFill/>
            <a:ln w="38100">
              <a:solidFill>
                <a:schemeClr val="tx1"/>
              </a:solidFill>
              <a:round/>
              <a:headEnd/>
              <a:tailEnd/>
            </a:ln>
            <a:effectLst/>
          </p:spPr>
          <p:txBody>
            <a:bodyPr>
              <a:spAutoFit/>
            </a:bodyPr>
            <a:lstStyle/>
            <a:p>
              <a:endParaRPr lang="en-US"/>
            </a:p>
          </p:txBody>
        </p:sp>
      </p:grpSp>
      <p:sp>
        <p:nvSpPr>
          <p:cNvPr id="53" name="AutoShape 30"/>
          <p:cNvSpPr>
            <a:spLocks noChangeArrowheads="1"/>
          </p:cNvSpPr>
          <p:nvPr/>
        </p:nvSpPr>
        <p:spPr bwMode="auto">
          <a:xfrm>
            <a:off x="7380288" y="3824288"/>
            <a:ext cx="1295400" cy="720725"/>
          </a:xfrm>
          <a:prstGeom prst="wedgeRoundRectCallout">
            <a:avLst>
              <a:gd name="adj1" fmla="val -48282"/>
              <a:gd name="adj2" fmla="val 75991"/>
              <a:gd name="adj3" fmla="val 16667"/>
            </a:avLst>
          </a:prstGeom>
          <a:noFill/>
          <a:ln w="38100" cap="rnd" algn="ctr">
            <a:solidFill>
              <a:srgbClr val="FF6600"/>
            </a:solidFill>
            <a:prstDash val="sysDot"/>
            <a:miter lim="800000"/>
            <a:headEnd/>
            <a:tailEnd/>
          </a:ln>
          <a:effectLst/>
        </p:spPr>
        <p:txBody>
          <a:bodyPr/>
          <a:lstStyle/>
          <a:p>
            <a:pPr algn="ctr"/>
            <a:endParaRPr lang="en-GB" b="1"/>
          </a:p>
        </p:txBody>
      </p:sp>
      <p:sp>
        <p:nvSpPr>
          <p:cNvPr id="54" name="AutoShape 29"/>
          <p:cNvSpPr>
            <a:spLocks noChangeArrowheads="1"/>
          </p:cNvSpPr>
          <p:nvPr/>
        </p:nvSpPr>
        <p:spPr bwMode="auto">
          <a:xfrm>
            <a:off x="287338" y="3141262"/>
            <a:ext cx="1457919" cy="1530500"/>
          </a:xfrm>
          <a:prstGeom prst="wedgeRoundRectCallout">
            <a:avLst>
              <a:gd name="adj1" fmla="val 46903"/>
              <a:gd name="adj2" fmla="val 59259"/>
              <a:gd name="adj3" fmla="val 16667"/>
            </a:avLst>
          </a:prstGeom>
          <a:noFill/>
          <a:ln w="38100" cap="rnd" algn="ctr">
            <a:solidFill>
              <a:srgbClr val="FF6600"/>
            </a:solidFill>
            <a:prstDash val="sysDot"/>
            <a:miter lim="800000"/>
            <a:headEnd/>
            <a:tailEnd/>
          </a:ln>
          <a:effectLst/>
        </p:spPr>
        <p:txBody>
          <a:bodyPr/>
          <a:lstStyle/>
          <a:p>
            <a:pPr algn="ctr"/>
            <a:endParaRPr lang="en-GB" b="1"/>
          </a:p>
        </p:txBody>
      </p:sp>
      <p:grpSp>
        <p:nvGrpSpPr>
          <p:cNvPr id="14" name="Group 13"/>
          <p:cNvGrpSpPr/>
          <p:nvPr/>
        </p:nvGrpSpPr>
        <p:grpSpPr>
          <a:xfrm>
            <a:off x="363721" y="3059668"/>
            <a:ext cx="1305150" cy="1490148"/>
            <a:chOff x="318471" y="3251320"/>
            <a:chExt cx="1305150" cy="1490148"/>
          </a:xfrm>
        </p:grpSpPr>
        <p:sp>
          <p:nvSpPr>
            <p:cNvPr id="59" name="Oval 58"/>
            <p:cNvSpPr/>
            <p:nvPr/>
          </p:nvSpPr>
          <p:spPr>
            <a:xfrm>
              <a:off x="836703" y="4472782"/>
              <a:ext cx="268686" cy="268686"/>
            </a:xfrm>
            <a:prstGeom prst="ellipse">
              <a:avLst/>
            </a:prstGeom>
            <a:solidFill>
              <a:srgbClr val="FFCC00"/>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smtClean="0"/>
                <a:t>C</a:t>
              </a:r>
              <a:endParaRPr lang="en-US" sz="1600"/>
            </a:p>
          </p:txBody>
        </p:sp>
        <p:sp>
          <p:nvSpPr>
            <p:cNvPr id="2" name="Oval 1"/>
            <p:cNvSpPr/>
            <p:nvPr/>
          </p:nvSpPr>
          <p:spPr>
            <a:xfrm>
              <a:off x="318471" y="3553592"/>
              <a:ext cx="268686" cy="268686"/>
            </a:xfrm>
            <a:prstGeom prst="ellipse">
              <a:avLst/>
            </a:prstGeom>
            <a:solidFill>
              <a:srgbClr val="FFCC00"/>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smtClean="0"/>
                <a:t>A</a:t>
              </a:r>
              <a:endParaRPr lang="en-US" sz="1600"/>
            </a:p>
          </p:txBody>
        </p:sp>
        <p:sp>
          <p:nvSpPr>
            <p:cNvPr id="55" name="Oval 54"/>
            <p:cNvSpPr/>
            <p:nvPr/>
          </p:nvSpPr>
          <p:spPr>
            <a:xfrm>
              <a:off x="1354935" y="3553592"/>
              <a:ext cx="268686" cy="268686"/>
            </a:xfrm>
            <a:prstGeom prst="ellipse">
              <a:avLst/>
            </a:prstGeom>
            <a:solidFill>
              <a:srgbClr val="FFCC00"/>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smtClean="0"/>
                <a:t>B</a:t>
              </a:r>
              <a:endParaRPr lang="en-US" sz="1600"/>
            </a:p>
          </p:txBody>
        </p:sp>
        <p:cxnSp>
          <p:nvCxnSpPr>
            <p:cNvPr id="4" name="Straight Arrow Connector 3"/>
            <p:cNvCxnSpPr>
              <a:stCxn id="2" idx="6"/>
              <a:endCxn id="55" idx="2"/>
            </p:cNvCxnSpPr>
            <p:nvPr/>
          </p:nvCxnSpPr>
          <p:spPr>
            <a:xfrm>
              <a:off x="587157" y="3687935"/>
              <a:ext cx="767778" cy="0"/>
            </a:xfrm>
            <a:prstGeom prst="straightConnector1">
              <a:avLst/>
            </a:prstGeom>
            <a:ln w="34925">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922473" y="3639362"/>
              <a:ext cx="97146" cy="97146"/>
            </a:xfrm>
            <a:prstGeom prst="ellipse">
              <a:avLst/>
            </a:prstGeom>
            <a:solidFill>
              <a:srgbClr val="FFCC00"/>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7" name="TextBox 6"/>
            <p:cNvSpPr txBox="1"/>
            <p:nvPr/>
          </p:nvSpPr>
          <p:spPr>
            <a:xfrm>
              <a:off x="808181" y="3251320"/>
              <a:ext cx="325730" cy="369332"/>
            </a:xfrm>
            <a:prstGeom prst="rect">
              <a:avLst/>
            </a:prstGeom>
            <a:noFill/>
          </p:spPr>
          <p:txBody>
            <a:bodyPr wrap="none" rtlCol="0">
              <a:spAutoFit/>
            </a:bodyPr>
            <a:lstStyle/>
            <a:p>
              <a:r>
                <a:rPr lang="en-US" dirty="0" smtClean="0"/>
                <a:t>x</a:t>
              </a:r>
              <a:endParaRPr lang="en-US" dirty="0"/>
            </a:p>
          </p:txBody>
        </p:sp>
        <p:cxnSp>
          <p:nvCxnSpPr>
            <p:cNvPr id="56" name="Straight Arrow Connector 55"/>
            <p:cNvCxnSpPr>
              <a:stCxn id="6" idx="4"/>
              <a:endCxn id="59" idx="0"/>
            </p:cNvCxnSpPr>
            <p:nvPr/>
          </p:nvCxnSpPr>
          <p:spPr>
            <a:xfrm>
              <a:off x="971046" y="3736508"/>
              <a:ext cx="0" cy="736274"/>
            </a:xfrm>
            <a:prstGeom prst="straightConnector1">
              <a:avLst/>
            </a:prstGeom>
            <a:ln w="34925">
              <a:headEnd type="triangle"/>
              <a:tailEnd type="triangle"/>
            </a:ln>
          </p:spPr>
          <p:style>
            <a:lnRef idx="1">
              <a:schemeClr val="accent1"/>
            </a:lnRef>
            <a:fillRef idx="0">
              <a:schemeClr val="accent1"/>
            </a:fillRef>
            <a:effectRef idx="0">
              <a:schemeClr val="accent1"/>
            </a:effectRef>
            <a:fontRef idx="minor">
              <a:schemeClr val="tx1"/>
            </a:fontRef>
          </p:style>
        </p:cxnSp>
        <p:sp>
          <p:nvSpPr>
            <p:cNvPr id="57" name="Oval 56"/>
            <p:cNvSpPr/>
            <p:nvPr/>
          </p:nvSpPr>
          <p:spPr>
            <a:xfrm>
              <a:off x="922473" y="4041666"/>
              <a:ext cx="97146" cy="97146"/>
            </a:xfrm>
            <a:prstGeom prst="ellipse">
              <a:avLst/>
            </a:prstGeom>
            <a:solidFill>
              <a:srgbClr val="FFCC00"/>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8" name="TextBox 57"/>
            <p:cNvSpPr txBox="1"/>
            <p:nvPr/>
          </p:nvSpPr>
          <p:spPr>
            <a:xfrm>
              <a:off x="1019619" y="3881915"/>
              <a:ext cx="304892" cy="369332"/>
            </a:xfrm>
            <a:prstGeom prst="rect">
              <a:avLst/>
            </a:prstGeom>
            <a:noFill/>
          </p:spPr>
          <p:txBody>
            <a:bodyPr wrap="none" rtlCol="0">
              <a:spAutoFit/>
            </a:bodyPr>
            <a:lstStyle/>
            <a:p>
              <a:r>
                <a:rPr lang="en-US" smtClean="0"/>
                <a:t>y</a:t>
              </a:r>
              <a:endParaRPr lang="en-US"/>
            </a:p>
          </p:txBody>
        </p:sp>
      </p:grpSp>
      <p:sp>
        <p:nvSpPr>
          <p:cNvPr id="3" name="TextBox 2"/>
          <p:cNvSpPr txBox="1"/>
          <p:nvPr/>
        </p:nvSpPr>
        <p:spPr>
          <a:xfrm>
            <a:off x="228600" y="1828800"/>
            <a:ext cx="1906287" cy="1200329"/>
          </a:xfrm>
          <a:prstGeom prst="rect">
            <a:avLst/>
          </a:prstGeom>
        </p:spPr>
        <p:txBody>
          <a:bodyPr wrap="square" rtlCol="0">
            <a:spAutoFit/>
          </a:bodyPr>
          <a:lstStyle/>
          <a:p>
            <a:r>
              <a:rPr lang="en-US" smtClean="0"/>
              <a:t>Molecular Interaction Maps</a:t>
            </a:r>
            <a:endParaRPr lang="en-US"/>
          </a:p>
        </p:txBody>
      </p:sp>
      <p:sp>
        <p:nvSpPr>
          <p:cNvPr id="60" name="TextBox 59"/>
          <p:cNvSpPr txBox="1"/>
          <p:nvPr/>
        </p:nvSpPr>
        <p:spPr>
          <a:xfrm>
            <a:off x="7180934" y="944030"/>
            <a:ext cx="1548059" cy="830997"/>
          </a:xfrm>
          <a:prstGeom prst="rect">
            <a:avLst/>
          </a:prstGeom>
        </p:spPr>
        <p:txBody>
          <a:bodyPr wrap="square" rtlCol="0">
            <a:spAutoFit/>
          </a:bodyPr>
          <a:lstStyle/>
          <a:p>
            <a:r>
              <a:rPr lang="en-US" smtClean="0"/>
              <a:t>Gene Networks</a:t>
            </a:r>
            <a:endParaRPr lang="en-US"/>
          </a:p>
        </p:txBody>
      </p:sp>
      <p:sp>
        <p:nvSpPr>
          <p:cNvPr id="68" name="TextBox 67"/>
          <p:cNvSpPr txBox="1"/>
          <p:nvPr/>
        </p:nvSpPr>
        <p:spPr>
          <a:xfrm>
            <a:off x="7142832" y="2832937"/>
            <a:ext cx="1775866" cy="830997"/>
          </a:xfrm>
          <a:prstGeom prst="rect">
            <a:avLst/>
          </a:prstGeom>
        </p:spPr>
        <p:txBody>
          <a:bodyPr wrap="square" rtlCol="0">
            <a:spAutoFit/>
          </a:bodyPr>
          <a:lstStyle/>
          <a:p>
            <a:r>
              <a:rPr lang="en-US" smtClean="0"/>
              <a:t>Transport Networks</a:t>
            </a:r>
            <a:endParaRPr lang="en-US"/>
          </a:p>
        </p:txBody>
      </p:sp>
      <p:sp>
        <p:nvSpPr>
          <p:cNvPr id="69" name="Title 4"/>
          <p:cNvSpPr txBox="1">
            <a:spLocks/>
          </p:cNvSpPr>
          <p:nvPr/>
        </p:nvSpPr>
        <p:spPr bwMode="auto">
          <a:xfrm>
            <a:off x="457200" y="152400"/>
            <a:ext cx="8991600" cy="7620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mj-lt"/>
                <a:ea typeface="+mj-ea"/>
                <a:cs typeface="+mj-cs"/>
              </a:defRPr>
            </a:lvl1pPr>
            <a:lvl2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2pPr>
            <a:lvl3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3pPr>
            <a:lvl4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4pPr>
            <a:lvl5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5pPr>
            <a:lvl6pPr marL="4572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6pPr>
            <a:lvl7pPr marL="9144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7pPr>
            <a:lvl8pPr marL="13716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8pPr>
            <a:lvl9pPr marL="18288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9pPr>
          </a:lstStyle>
          <a:p>
            <a:r>
              <a:rPr lang="en-US" dirty="0" smtClean="0"/>
              <a:t>Languages</a:t>
            </a:r>
            <a:endParaRPr lang="en-US" dirty="0"/>
          </a:p>
        </p:txBody>
      </p:sp>
    </p:spTree>
    <p:extLst>
      <p:ext uri="{BB962C8B-B14F-4D97-AF65-F5344CB8AC3E}">
        <p14:creationId xmlns:p14="http://schemas.microsoft.com/office/powerpoint/2010/main" val="1840762200"/>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Rectangle 2"/>
          <p:cNvSpPr>
            <a:spLocks noGrp="1" noChangeArrowheads="1"/>
          </p:cNvSpPr>
          <p:nvPr>
            <p:ph type="title"/>
          </p:nvPr>
        </p:nvSpPr>
        <p:spPr>
          <a:xfrm>
            <a:off x="471488" y="152400"/>
            <a:ext cx="8408987" cy="1143000"/>
          </a:xfrm>
        </p:spPr>
        <p:txBody>
          <a:bodyPr/>
          <a:lstStyle/>
          <a:p>
            <a:pPr>
              <a:defRPr/>
            </a:pPr>
            <a:r>
              <a:rPr lang="en-US" smtClean="0"/>
              <a:t>Objectives</a:t>
            </a:r>
          </a:p>
        </p:txBody>
      </p:sp>
      <p:sp>
        <p:nvSpPr>
          <p:cNvPr id="606211" name="Rectangle 3"/>
          <p:cNvSpPr>
            <a:spLocks noGrp="1" noChangeArrowheads="1"/>
          </p:cNvSpPr>
          <p:nvPr>
            <p:ph type="body" idx="1"/>
          </p:nvPr>
        </p:nvSpPr>
        <p:spPr/>
        <p:txBody>
          <a:bodyPr/>
          <a:lstStyle/>
          <a:p>
            <a:pPr>
              <a:defRPr/>
            </a:pPr>
            <a:r>
              <a:rPr lang="en-US" dirty="0" smtClean="0"/>
              <a:t>The promises of Molecular Programming:</a:t>
            </a:r>
          </a:p>
          <a:p>
            <a:pPr lvl="1">
              <a:defRPr/>
            </a:pPr>
            <a:r>
              <a:rPr lang="en-US" dirty="0" smtClean="0"/>
              <a:t>In Science &amp; Medicine</a:t>
            </a:r>
          </a:p>
          <a:p>
            <a:pPr lvl="1">
              <a:defRPr/>
            </a:pPr>
            <a:r>
              <a:rPr lang="en-US" dirty="0" smtClean="0"/>
              <a:t>In Engineering</a:t>
            </a:r>
          </a:p>
          <a:p>
            <a:pPr lvl="1">
              <a:defRPr/>
            </a:pPr>
            <a:r>
              <a:rPr lang="en-US" dirty="0" smtClean="0"/>
              <a:t>In Computing</a:t>
            </a:r>
          </a:p>
          <a:p>
            <a:pPr lvl="1">
              <a:defRPr/>
            </a:pPr>
            <a:endParaRPr lang="en-US" dirty="0" smtClean="0"/>
          </a:p>
          <a:p>
            <a:pPr>
              <a:defRPr/>
            </a:pPr>
            <a:r>
              <a:rPr lang="en-US" dirty="0" smtClean="0"/>
              <a:t>The current practice of Molecular Programming</a:t>
            </a:r>
          </a:p>
          <a:p>
            <a:pPr lvl="1">
              <a:defRPr/>
            </a:pPr>
            <a:r>
              <a:rPr lang="en-US" dirty="0" smtClean="0"/>
              <a:t>DNA technology</a:t>
            </a:r>
          </a:p>
          <a:p>
            <a:pPr lvl="1">
              <a:defRPr/>
            </a:pPr>
            <a:r>
              <a:rPr lang="en-US" dirty="0" smtClean="0"/>
              <a:t>Molecular languages and tools</a:t>
            </a:r>
          </a:p>
          <a:p>
            <a:pPr lvl="1">
              <a:defRPr/>
            </a:pPr>
            <a:r>
              <a:rPr lang="en-US" dirty="0" smtClean="0"/>
              <a:t>Example of a molecular algorithm</a:t>
            </a:r>
          </a:p>
        </p:txBody>
      </p:sp>
    </p:spTree>
    <p:extLst>
      <p:ext uri="{BB962C8B-B14F-4D97-AF65-F5344CB8AC3E}">
        <p14:creationId xmlns:p14="http://schemas.microsoft.com/office/powerpoint/2010/main" val="3849244701"/>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Biology is programmable, but not by us!</a:t>
            </a:r>
          </a:p>
          <a:p>
            <a:endParaRPr lang="en-US" dirty="0" smtClean="0"/>
          </a:p>
          <a:p>
            <a:r>
              <a:rPr lang="en-US" dirty="0" smtClean="0"/>
              <a:t>Still work in progress:</a:t>
            </a:r>
          </a:p>
          <a:p>
            <a:pPr lvl="1"/>
            <a:r>
              <a:rPr lang="en-US" dirty="0" smtClean="0"/>
              <a:t>Gene networks are being programmed in synthetic biology, but using existing ‘parts’</a:t>
            </a:r>
          </a:p>
          <a:p>
            <a:pPr lvl="1"/>
            <a:r>
              <a:rPr lang="en-US" dirty="0" smtClean="0"/>
              <a:t>Protein networks are a good candidate, unfortunately we cannot yet effectively design proteins</a:t>
            </a:r>
          </a:p>
          <a:p>
            <a:pPr lvl="1"/>
            <a:r>
              <a:rPr lang="en-US" dirty="0" smtClean="0"/>
              <a:t>Transport networks are being looked at for programming microfluidic devices manipulating vesicles</a:t>
            </a:r>
            <a:endParaRPr lang="en-US" dirty="0"/>
          </a:p>
        </p:txBody>
      </p:sp>
      <p:sp>
        <p:nvSpPr>
          <p:cNvPr id="4" name="Title 4"/>
          <p:cNvSpPr txBox="1">
            <a:spLocks/>
          </p:cNvSpPr>
          <p:nvPr/>
        </p:nvSpPr>
        <p:spPr bwMode="auto">
          <a:xfrm>
            <a:off x="457200" y="152400"/>
            <a:ext cx="8991600" cy="7620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mj-lt"/>
                <a:ea typeface="+mj-ea"/>
                <a:cs typeface="+mj-cs"/>
              </a:defRPr>
            </a:lvl1pPr>
            <a:lvl2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2pPr>
            <a:lvl3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3pPr>
            <a:lvl4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4pPr>
            <a:lvl5pPr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5pPr>
            <a:lvl6pPr marL="4572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6pPr>
            <a:lvl7pPr marL="9144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7pPr>
            <a:lvl8pPr marL="13716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8pPr>
            <a:lvl9pPr marL="1828800" algn="l" rtl="0" eaLnBrk="1" fontAlgn="base" hangingPunct="1">
              <a:lnSpc>
                <a:spcPct val="90000"/>
              </a:lnSpc>
              <a:spcBef>
                <a:spcPct val="0"/>
              </a:spcBef>
              <a:spcAft>
                <a:spcPct val="0"/>
              </a:spcAft>
              <a:defRPr sz="3600" b="1">
                <a:solidFill>
                  <a:srgbClr val="FFCC00"/>
                </a:solidFill>
                <a:effectLst>
                  <a:outerShdw blurRad="38100" dist="38100" dir="2700000" algn="tl">
                    <a:srgbClr val="000000"/>
                  </a:outerShdw>
                </a:effectLst>
                <a:latin typeface="Segoe Semibold" pitchFamily="34" charset="0"/>
              </a:defRPr>
            </a:lvl9pPr>
          </a:lstStyle>
          <a:p>
            <a:r>
              <a:rPr lang="en-US" dirty="0" smtClean="0"/>
              <a:t>But ...</a:t>
            </a:r>
            <a:endParaRPr lang="en-US" dirty="0"/>
          </a:p>
        </p:txBody>
      </p:sp>
    </p:spTree>
    <p:extLst>
      <p:ext uri="{BB962C8B-B14F-4D97-AF65-F5344CB8AC3E}">
        <p14:creationId xmlns:p14="http://schemas.microsoft.com/office/powerpoint/2010/main" val="10784683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Molecular Languages</a:t>
            </a:r>
            <a:endParaRPr lang="en-US" dirty="0"/>
          </a:p>
        </p:txBody>
      </p:sp>
      <p:sp>
        <p:nvSpPr>
          <p:cNvPr id="3" name="Subtitle 2"/>
          <p:cNvSpPr>
            <a:spLocks noGrp="1"/>
          </p:cNvSpPr>
          <p:nvPr>
            <p:ph type="subTitle" idx="1"/>
          </p:nvPr>
        </p:nvSpPr>
        <p:spPr/>
        <p:txBody>
          <a:bodyPr/>
          <a:lstStyle/>
          <a:p>
            <a:r>
              <a:rPr lang="en-US" dirty="0" smtClean="0"/>
              <a:t>... that we can deal with</a:t>
            </a:r>
            <a:endParaRPr lang="en-US" dirty="0"/>
          </a:p>
        </p:txBody>
      </p:sp>
    </p:spTree>
    <p:extLst>
      <p:ext uri="{BB962C8B-B14F-4D97-AF65-F5344CB8AC3E}">
        <p14:creationId xmlns:p14="http://schemas.microsoft.com/office/powerpoint/2010/main" val="13434316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0213" y="152400"/>
            <a:ext cx="8408987" cy="1143000"/>
          </a:xfrm>
        </p:spPr>
        <p:txBody>
          <a:bodyPr/>
          <a:lstStyle/>
          <a:p>
            <a:r>
              <a:rPr lang="en-US" dirty="0" smtClean="0"/>
              <a:t>Long-Term Action Plan</a:t>
            </a:r>
            <a:endParaRPr lang="en-US" dirty="0"/>
          </a:p>
        </p:txBody>
      </p:sp>
      <p:sp>
        <p:nvSpPr>
          <p:cNvPr id="4" name="Content Placeholder 3"/>
          <p:cNvSpPr>
            <a:spLocks noGrp="1"/>
          </p:cNvSpPr>
          <p:nvPr>
            <p:ph idx="1"/>
          </p:nvPr>
        </p:nvSpPr>
        <p:spPr/>
        <p:txBody>
          <a:bodyPr>
            <a:noAutofit/>
          </a:bodyPr>
          <a:lstStyle/>
          <a:p>
            <a:r>
              <a:rPr lang="en-US" sz="2400" dirty="0">
                <a:effectLst>
                  <a:outerShdw blurRad="63500" dist="38100" dir="5400000" algn="t" rotWithShape="0">
                    <a:prstClr val="black">
                      <a:alpha val="25000"/>
                    </a:prstClr>
                  </a:outerShdw>
                </a:effectLst>
                <a:latin typeface="+mn-lt"/>
                <a:ea typeface="+mj-ea"/>
                <a:cs typeface="+mj-cs"/>
              </a:rPr>
              <a:t>Building a full pipeline </a:t>
            </a:r>
          </a:p>
          <a:p>
            <a:pPr lvl="1"/>
            <a:r>
              <a:rPr lang="en-US" sz="2000" dirty="0" smtClean="0">
                <a:solidFill>
                  <a:srgbClr val="FFCC00"/>
                </a:solidFill>
                <a:effectLst>
                  <a:outerShdw blurRad="63500" dist="38100" dir="5400000" algn="t" rotWithShape="0">
                    <a:prstClr val="black">
                      <a:alpha val="25000"/>
                    </a:prstClr>
                  </a:outerShdw>
                </a:effectLst>
                <a:latin typeface="+mn-lt"/>
                <a:ea typeface="+mj-ea"/>
                <a:cs typeface="+mj-cs"/>
              </a:rPr>
              <a:t>Mathematical Foundations</a:t>
            </a:r>
            <a:r>
              <a:rPr lang="en-US" sz="2000" dirty="0" smtClean="0">
                <a:effectLst>
                  <a:outerShdw blurRad="63500" dist="38100" dir="5400000" algn="t" rotWithShape="0">
                    <a:prstClr val="black">
                      <a:alpha val="25000"/>
                    </a:prstClr>
                  </a:outerShdw>
                </a:effectLst>
                <a:latin typeface="+mn-lt"/>
                <a:ea typeface="+mj-ea"/>
                <a:cs typeface="+mj-cs"/>
              </a:rPr>
              <a:t>		</a:t>
            </a:r>
            <a:r>
              <a:rPr lang="en-US" sz="1600" dirty="0" smtClean="0">
                <a:effectLst>
                  <a:outerShdw blurRad="63500" dist="38100" dir="5400000" algn="t" rotWithShape="0">
                    <a:prstClr val="black">
                      <a:alpha val="25000"/>
                    </a:prstClr>
                  </a:outerShdw>
                </a:effectLst>
                <a:latin typeface="+mn-lt"/>
                <a:ea typeface="+mj-ea"/>
                <a:cs typeface="+mj-cs"/>
              </a:rPr>
              <a:t>[~ concurrency theory in the 80’s]</a:t>
            </a:r>
            <a:endParaRPr lang="en-US" sz="1600" dirty="0">
              <a:effectLst>
                <a:outerShdw blurRad="63500" dist="38100" dir="5400000" algn="t" rotWithShape="0">
                  <a:prstClr val="black">
                    <a:alpha val="25000"/>
                  </a:prstClr>
                </a:outerShdw>
              </a:effectLst>
              <a:latin typeface="+mn-lt"/>
              <a:ea typeface="+mj-ea"/>
              <a:cs typeface="+mj-cs"/>
            </a:endParaRPr>
          </a:p>
          <a:p>
            <a:pPr lvl="1"/>
            <a:r>
              <a:rPr lang="en-US" sz="2000" dirty="0" smtClean="0">
                <a:solidFill>
                  <a:srgbClr val="FFCC00"/>
                </a:solidFill>
                <a:effectLst>
                  <a:outerShdw blurRad="63500" dist="38100" dir="5400000" algn="t" rotWithShape="0">
                    <a:prstClr val="black">
                      <a:alpha val="25000"/>
                    </a:prstClr>
                  </a:outerShdw>
                </a:effectLst>
                <a:latin typeface="+mn-lt"/>
                <a:ea typeface="+mj-ea"/>
                <a:cs typeface="+mj-cs"/>
              </a:rPr>
              <a:t>Programming Languages</a:t>
            </a:r>
            <a:r>
              <a:rPr lang="en-US" sz="2000" dirty="0" smtClean="0">
                <a:effectLst>
                  <a:outerShdw blurRad="63500" dist="38100" dir="5400000" algn="t" rotWithShape="0">
                    <a:prstClr val="black">
                      <a:alpha val="25000"/>
                    </a:prstClr>
                  </a:outerShdw>
                </a:effectLst>
                <a:latin typeface="+mn-lt"/>
                <a:ea typeface="+mj-ea"/>
                <a:cs typeface="+mj-cs"/>
              </a:rPr>
              <a:t>		</a:t>
            </a:r>
            <a:r>
              <a:rPr lang="en-US" sz="1600" dirty="0" smtClean="0">
                <a:effectLst>
                  <a:outerShdw blurRad="63500" dist="38100" dir="5400000" algn="t" rotWithShape="0">
                    <a:prstClr val="black">
                      <a:alpha val="25000"/>
                    </a:prstClr>
                  </a:outerShdw>
                </a:effectLst>
              </a:rPr>
              <a:t>[~ software engineering </a:t>
            </a:r>
            <a:r>
              <a:rPr lang="en-US" sz="1600" dirty="0">
                <a:effectLst>
                  <a:outerShdw blurRad="63500" dist="38100" dir="5400000" algn="t" rotWithShape="0">
                    <a:prstClr val="black">
                      <a:alpha val="25000"/>
                    </a:prstClr>
                  </a:outerShdw>
                </a:effectLst>
              </a:rPr>
              <a:t>in the </a:t>
            </a:r>
            <a:r>
              <a:rPr lang="en-US" sz="1600" dirty="0" smtClean="0">
                <a:effectLst>
                  <a:outerShdw blurRad="63500" dist="38100" dir="5400000" algn="t" rotWithShape="0">
                    <a:prstClr val="black">
                      <a:alpha val="25000"/>
                    </a:prstClr>
                  </a:outerShdw>
                </a:effectLst>
              </a:rPr>
              <a:t>70’s</a:t>
            </a:r>
            <a:r>
              <a:rPr lang="en-US" sz="1600" dirty="0">
                <a:effectLst>
                  <a:outerShdw blurRad="63500" dist="38100" dir="5400000" algn="t" rotWithShape="0">
                    <a:prstClr val="black">
                      <a:alpha val="25000"/>
                    </a:prstClr>
                  </a:outerShdw>
                </a:effectLst>
              </a:rPr>
              <a:t>]</a:t>
            </a:r>
            <a:endParaRPr lang="en-US" sz="1600" dirty="0" smtClean="0">
              <a:effectLst>
                <a:outerShdw blurRad="63500" dist="38100" dir="5400000" algn="t" rotWithShape="0">
                  <a:prstClr val="black">
                    <a:alpha val="25000"/>
                  </a:prstClr>
                </a:outerShdw>
              </a:effectLst>
              <a:ea typeface="+mj-ea"/>
              <a:cs typeface="+mj-cs"/>
            </a:endParaRPr>
          </a:p>
          <a:p>
            <a:pPr lvl="1"/>
            <a:r>
              <a:rPr lang="en-US" sz="2000" dirty="0" smtClean="0">
                <a:solidFill>
                  <a:srgbClr val="FFCC00"/>
                </a:solidFill>
                <a:effectLst>
                  <a:outerShdw blurRad="63500" dist="38100" dir="5400000" algn="t" rotWithShape="0">
                    <a:prstClr val="black">
                      <a:alpha val="25000"/>
                    </a:prstClr>
                  </a:outerShdw>
                </a:effectLst>
                <a:latin typeface="+mn-lt"/>
                <a:ea typeface="+mj-ea"/>
                <a:cs typeface="+mj-cs"/>
              </a:rPr>
              <a:t>Analytical Methods and Tools	</a:t>
            </a:r>
            <a:r>
              <a:rPr lang="en-US" sz="2000" dirty="0" smtClean="0">
                <a:effectLst>
                  <a:outerShdw blurRad="63500" dist="38100" dir="5400000" algn="t" rotWithShape="0">
                    <a:prstClr val="black">
                      <a:alpha val="25000"/>
                    </a:prstClr>
                  </a:outerShdw>
                </a:effectLst>
                <a:latin typeface="+mn-lt"/>
                <a:ea typeface="+mj-ea"/>
                <a:cs typeface="+mj-cs"/>
              </a:rPr>
              <a:t>	</a:t>
            </a:r>
            <a:r>
              <a:rPr lang="en-US" sz="1600" dirty="0" smtClean="0">
                <a:effectLst>
                  <a:outerShdw blurRad="63500" dist="38100" dir="5400000" algn="t" rotWithShape="0">
                    <a:prstClr val="black">
                      <a:alpha val="25000"/>
                    </a:prstClr>
                  </a:outerShdw>
                </a:effectLst>
              </a:rPr>
              <a:t>[~ formal methods </a:t>
            </a:r>
            <a:r>
              <a:rPr lang="en-US" sz="1600" dirty="0">
                <a:effectLst>
                  <a:outerShdw blurRad="63500" dist="38100" dir="5400000" algn="t" rotWithShape="0">
                    <a:prstClr val="black">
                      <a:alpha val="25000"/>
                    </a:prstClr>
                  </a:outerShdw>
                </a:effectLst>
              </a:rPr>
              <a:t>in the </a:t>
            </a:r>
            <a:r>
              <a:rPr lang="en-US" sz="1600" dirty="0" smtClean="0">
                <a:effectLst>
                  <a:outerShdw blurRad="63500" dist="38100" dir="5400000" algn="t" rotWithShape="0">
                    <a:prstClr val="black">
                      <a:alpha val="25000"/>
                    </a:prstClr>
                  </a:outerShdw>
                </a:effectLst>
              </a:rPr>
              <a:t>90’s</a:t>
            </a:r>
            <a:r>
              <a:rPr lang="en-US" sz="1600" dirty="0">
                <a:effectLst>
                  <a:outerShdw blurRad="63500" dist="38100" dir="5400000" algn="t" rotWithShape="0">
                    <a:prstClr val="black">
                      <a:alpha val="25000"/>
                    </a:prstClr>
                  </a:outerShdw>
                </a:effectLst>
              </a:rPr>
              <a:t>]</a:t>
            </a:r>
            <a:endParaRPr lang="en-US" sz="1600" dirty="0" smtClean="0">
              <a:effectLst>
                <a:outerShdw blurRad="63500" dist="38100" dir="5400000" algn="t" rotWithShape="0">
                  <a:prstClr val="black">
                    <a:alpha val="25000"/>
                  </a:prstClr>
                </a:outerShdw>
              </a:effectLst>
              <a:ea typeface="+mj-ea"/>
              <a:cs typeface="+mj-cs"/>
            </a:endParaRPr>
          </a:p>
          <a:p>
            <a:pPr lvl="1"/>
            <a:r>
              <a:rPr lang="en-US" sz="2000" dirty="0" smtClean="0">
                <a:solidFill>
                  <a:srgbClr val="FFCC00"/>
                </a:solidFill>
                <a:effectLst>
                  <a:outerShdw blurRad="63500" dist="38100" dir="5400000" algn="t" rotWithShape="0">
                    <a:prstClr val="black">
                      <a:alpha val="25000"/>
                    </a:prstClr>
                  </a:outerShdw>
                </a:effectLst>
                <a:latin typeface="+mn-lt"/>
                <a:ea typeface="+mj-ea"/>
                <a:cs typeface="+mj-cs"/>
              </a:rPr>
              <a:t>Device Architecture and Manufacturing</a:t>
            </a:r>
            <a:r>
              <a:rPr lang="en-US" sz="1600" dirty="0" smtClean="0">
                <a:effectLst>
                  <a:outerShdw blurRad="63500" dist="38100" dir="5400000" algn="t" rotWithShape="0">
                    <a:prstClr val="black">
                      <a:alpha val="25000"/>
                    </a:prstClr>
                  </a:outerShdw>
                </a:effectLst>
              </a:rPr>
              <a:t>	[~ electronics in the 60’s]</a:t>
            </a:r>
            <a:endParaRPr lang="en-US" dirty="0" smtClean="0">
              <a:effectLst>
                <a:outerShdw blurRad="63500" dist="38100" dir="5400000" algn="t" rotWithShape="0">
                  <a:prstClr val="black">
                    <a:alpha val="25000"/>
                  </a:prstClr>
                </a:outerShdw>
              </a:effectLst>
              <a:latin typeface="+mn-lt"/>
              <a:ea typeface="+mj-ea"/>
              <a:cs typeface="+mj-cs"/>
            </a:endParaRPr>
          </a:p>
          <a:p>
            <a:r>
              <a:rPr lang="en-US" sz="2400" dirty="0" smtClean="0">
                <a:effectLst>
                  <a:outerShdw blurRad="63500" dist="38100" dir="5400000" algn="t" rotWithShape="0">
                    <a:prstClr val="black">
                      <a:alpha val="25000"/>
                    </a:prstClr>
                  </a:outerShdw>
                </a:effectLst>
                <a:latin typeface="+mn-lt"/>
                <a:ea typeface="+mj-ea"/>
                <a:cs typeface="+mj-cs"/>
              </a:rPr>
              <a:t>Molecular </a:t>
            </a:r>
            <a:r>
              <a:rPr lang="en-US" sz="2400" dirty="0">
                <a:effectLst>
                  <a:outerShdw blurRad="63500" dist="38100" dir="5400000" algn="t" rotWithShape="0">
                    <a:prstClr val="black">
                      <a:alpha val="25000"/>
                    </a:prstClr>
                  </a:outerShdw>
                </a:effectLst>
                <a:latin typeface="+mn-lt"/>
                <a:ea typeface="+mj-ea"/>
                <a:cs typeface="+mj-cs"/>
              </a:rPr>
              <a:t>Compilers</a:t>
            </a:r>
          </a:p>
          <a:p>
            <a:pPr lvl="1"/>
            <a:r>
              <a:rPr lang="en-US" sz="2000" dirty="0">
                <a:effectLst>
                  <a:outerShdw blurRad="63500" dist="38100" dir="5400000" algn="t" rotWithShape="0">
                    <a:prstClr val="black">
                      <a:alpha val="25000"/>
                    </a:prstClr>
                  </a:outerShdw>
                </a:effectLst>
                <a:ea typeface="+mj-ea"/>
                <a:cs typeface="+mj-cs"/>
              </a:rPr>
              <a:t>Front end: </a:t>
            </a:r>
            <a:r>
              <a:rPr lang="en-US" sz="2000" dirty="0" smtClean="0">
                <a:effectLst>
                  <a:outerShdw blurRad="63500" dist="38100" dir="5400000" algn="t" rotWithShape="0">
                    <a:prstClr val="black">
                      <a:alpha val="25000"/>
                    </a:prstClr>
                  </a:outerShdw>
                </a:effectLst>
                <a:ea typeface="+mj-ea"/>
                <a:cs typeface="+mj-cs"/>
              </a:rPr>
              <a:t>theory-backed </a:t>
            </a:r>
            <a:r>
              <a:rPr lang="en-US" sz="2000" dirty="0">
                <a:effectLst>
                  <a:outerShdw blurRad="63500" dist="38100" dir="5400000" algn="t" rotWithShape="0">
                    <a:prstClr val="black">
                      <a:alpha val="25000"/>
                    </a:prstClr>
                  </a:outerShdw>
                </a:effectLst>
                <a:ea typeface="+mj-ea"/>
                <a:cs typeface="+mj-cs"/>
              </a:rPr>
              <a:t>analyzable programming </a:t>
            </a:r>
            <a:r>
              <a:rPr lang="en-US" sz="2000" dirty="0" smtClean="0">
                <a:effectLst>
                  <a:outerShdw blurRad="63500" dist="38100" dir="5400000" algn="t" rotWithShape="0">
                    <a:prstClr val="black">
                      <a:alpha val="25000"/>
                    </a:prstClr>
                  </a:outerShdw>
                </a:effectLst>
                <a:ea typeface="+mj-ea"/>
                <a:cs typeface="+mj-cs"/>
              </a:rPr>
              <a:t>languages</a:t>
            </a:r>
            <a:endParaRPr lang="en-US" sz="2000" dirty="0">
              <a:effectLst>
                <a:outerShdw blurRad="63500" dist="38100" dir="5400000" algn="t" rotWithShape="0">
                  <a:prstClr val="black">
                    <a:alpha val="25000"/>
                  </a:prstClr>
                </a:outerShdw>
              </a:effectLst>
              <a:ea typeface="+mj-ea"/>
              <a:cs typeface="+mj-cs"/>
            </a:endParaRPr>
          </a:p>
          <a:p>
            <a:pPr lvl="1"/>
            <a:r>
              <a:rPr lang="en-US" sz="2000" dirty="0" smtClean="0">
                <a:effectLst>
                  <a:outerShdw blurRad="63500" dist="38100" dir="5400000" algn="t" rotWithShape="0">
                    <a:prstClr val="black">
                      <a:alpha val="25000"/>
                    </a:prstClr>
                  </a:outerShdw>
                </a:effectLst>
                <a:ea typeface="+mj-ea"/>
                <a:cs typeface="+mj-cs"/>
              </a:rPr>
              <a:t>Back </a:t>
            </a:r>
            <a:r>
              <a:rPr lang="en-US" sz="2000" dirty="0">
                <a:effectLst>
                  <a:outerShdw blurRad="63500" dist="38100" dir="5400000" algn="t" rotWithShape="0">
                    <a:prstClr val="black">
                      <a:alpha val="25000"/>
                    </a:prstClr>
                  </a:outerShdw>
                </a:effectLst>
                <a:ea typeface="+mj-ea"/>
                <a:cs typeface="+mj-cs"/>
              </a:rPr>
              <a:t>end: </a:t>
            </a:r>
            <a:r>
              <a:rPr lang="en-US" sz="2000" dirty="0" smtClean="0">
                <a:effectLst>
                  <a:outerShdw blurRad="63500" dist="38100" dir="5400000" algn="t" rotWithShape="0">
                    <a:prstClr val="black">
                      <a:alpha val="25000"/>
                    </a:prstClr>
                  </a:outerShdw>
                </a:effectLst>
                <a:ea typeface="+mj-ea"/>
                <a:cs typeface="+mj-cs"/>
              </a:rPr>
              <a:t>executable </a:t>
            </a:r>
            <a:r>
              <a:rPr lang="en-US" sz="2000" dirty="0">
                <a:effectLst>
                  <a:outerShdw blurRad="63500" dist="38100" dir="5400000" algn="t" rotWithShape="0">
                    <a:prstClr val="black">
                      <a:alpha val="25000"/>
                    </a:prstClr>
                  </a:outerShdw>
                </a:effectLst>
                <a:ea typeface="+mj-ea"/>
                <a:cs typeface="+mj-cs"/>
              </a:rPr>
              <a:t>molecular </a:t>
            </a:r>
            <a:r>
              <a:rPr lang="en-US" sz="2000" dirty="0" smtClean="0">
                <a:effectLst>
                  <a:outerShdw blurRad="63500" dist="38100" dir="5400000" algn="t" rotWithShape="0">
                    <a:prstClr val="black">
                      <a:alpha val="25000"/>
                    </a:prstClr>
                  </a:outerShdw>
                </a:effectLst>
                <a:ea typeface="+mj-ea"/>
                <a:cs typeface="+mj-cs"/>
              </a:rPr>
              <a:t>systems</a:t>
            </a:r>
          </a:p>
          <a:p>
            <a:pPr lvl="1"/>
            <a:r>
              <a:rPr lang="en-US" sz="2000" dirty="0" smtClean="0">
                <a:effectLst>
                  <a:outerShdw blurRad="63500" dist="38100" dir="5400000" algn="t" rotWithShape="0">
                    <a:prstClr val="black">
                      <a:alpha val="25000"/>
                    </a:prstClr>
                  </a:outerShdw>
                </a:effectLst>
                <a:ea typeface="+mj-ea"/>
                <a:cs typeface="+mj-cs"/>
              </a:rPr>
              <a:t>Requiring techniques for mastering complexity and analyzing system </a:t>
            </a:r>
            <a:r>
              <a:rPr lang="en-US" sz="2000" dirty="0" smtClean="0">
                <a:effectLst>
                  <a:outerShdw blurRad="63500" dist="38100" dir="5400000" algn="t" rotWithShape="0">
                    <a:prstClr val="black">
                      <a:alpha val="25000"/>
                    </a:prstClr>
                  </a:outerShdw>
                </a:effectLst>
                <a:ea typeface="+mj-ea"/>
                <a:cs typeface="+mj-cs"/>
              </a:rPr>
              <a:t>performance/safety ... mostly familiar to us</a:t>
            </a:r>
            <a:endParaRPr lang="en-US" sz="2000" dirty="0" smtClean="0">
              <a:effectLst>
                <a:outerShdw blurRad="63500" dist="38100" dir="5400000" algn="t" rotWithShape="0">
                  <a:prstClr val="black">
                    <a:alpha val="25000"/>
                  </a:prstClr>
                </a:outerShdw>
              </a:effectLst>
              <a:ea typeface="+mj-ea"/>
              <a:cs typeface="+mj-cs"/>
            </a:endParaRPr>
          </a:p>
          <a:p>
            <a:r>
              <a:rPr lang="en-US" sz="2400" dirty="0" smtClean="0">
                <a:solidFill>
                  <a:srgbClr val="FFCC00"/>
                </a:solidFill>
                <a:effectLst>
                  <a:outerShdw blurRad="63500" dist="38100" dir="5400000" algn="t" rotWithShape="0">
                    <a:prstClr val="black">
                      <a:alpha val="25000"/>
                    </a:prstClr>
                  </a:outerShdw>
                </a:effectLst>
              </a:rPr>
              <a:t>No “alien technology”!</a:t>
            </a:r>
          </a:p>
          <a:p>
            <a:pPr lvl="1"/>
            <a:r>
              <a:rPr lang="en-US" sz="1800" dirty="0" smtClean="0">
                <a:effectLst>
                  <a:outerShdw blurRad="63500" dist="38100" dir="5400000" algn="t" rotWithShape="0">
                    <a:prstClr val="black">
                      <a:alpha val="25000"/>
                    </a:prstClr>
                  </a:outerShdw>
                </a:effectLst>
              </a:rPr>
              <a:t>Do not use components (from Biology) we do not understand how to build ourselves. [David </a:t>
            </a:r>
            <a:r>
              <a:rPr lang="en-US" sz="1800" dirty="0" err="1" smtClean="0">
                <a:effectLst>
                  <a:outerShdw blurRad="63500" dist="38100" dir="5400000" algn="t" rotWithShape="0">
                    <a:prstClr val="black">
                      <a:alpha val="25000"/>
                    </a:prstClr>
                  </a:outerShdw>
                </a:effectLst>
              </a:rPr>
              <a:t>Soloveichik</a:t>
            </a:r>
            <a:r>
              <a:rPr lang="en-US" sz="1800" dirty="0" smtClean="0">
                <a:effectLst>
                  <a:outerShdw blurRad="63500" dist="38100" dir="5400000" algn="t" rotWithShape="0">
                    <a:prstClr val="black">
                      <a:alpha val="25000"/>
                    </a:prstClr>
                  </a:outerShdw>
                </a:effectLst>
              </a:rPr>
              <a:t>]</a:t>
            </a:r>
            <a:endParaRPr lang="en-US" sz="1800" dirty="0">
              <a:solidFill>
                <a:srgbClr val="FFCC00"/>
              </a:solidFill>
              <a:effectLst>
                <a:outerShdw blurRad="63500" dist="38100" dir="5400000" algn="t" rotWithShape="0">
                  <a:prstClr val="black">
                    <a:alpha val="25000"/>
                  </a:prstClr>
                </a:outerShdw>
              </a:effectLst>
            </a:endParaRPr>
          </a:p>
          <a:p>
            <a:endParaRPr lang="en-US" dirty="0">
              <a:solidFill>
                <a:schemeClr val="tx2"/>
              </a:solidFill>
              <a:effectLst>
                <a:outerShdw blurRad="63500" dist="38100" dir="5400000" algn="t" rotWithShape="0">
                  <a:prstClr val="black">
                    <a:alpha val="25000"/>
                  </a:prstClr>
                </a:outerShdw>
              </a:effectLst>
              <a:latin typeface="+mn-lt"/>
              <a:ea typeface="+mj-ea"/>
              <a:cs typeface="+mj-cs"/>
            </a:endParaRPr>
          </a:p>
        </p:txBody>
      </p:sp>
    </p:spTree>
    <p:extLst>
      <p:ext uri="{BB962C8B-B14F-4D97-AF65-F5344CB8AC3E}">
        <p14:creationId xmlns:p14="http://schemas.microsoft.com/office/powerpoint/2010/main" val="33254890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213" y="152400"/>
            <a:ext cx="8408987" cy="1143000"/>
          </a:xfrm>
        </p:spPr>
        <p:txBody>
          <a:bodyPr/>
          <a:lstStyle/>
          <a:p>
            <a:r>
              <a:rPr lang="en-US" dirty="0" smtClean="0"/>
              <a:t>Our Assembly Language: Chemistry</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 Lingua Franca between Biology, Dynamical Systems, and Concurrent Languages</a:t>
            </a:r>
          </a:p>
          <a:p>
            <a:endParaRPr lang="en-US" dirty="0" smtClean="0"/>
          </a:p>
          <a:p>
            <a:r>
              <a:rPr lang="en-US" dirty="0" smtClean="0"/>
              <a:t>Chemical </a:t>
            </a:r>
            <a:r>
              <a:rPr lang="en-US" dirty="0"/>
              <a:t>R</a:t>
            </a:r>
            <a:r>
              <a:rPr lang="en-US" dirty="0" smtClean="0"/>
              <a:t>eaction Networks</a:t>
            </a:r>
          </a:p>
          <a:p>
            <a:pPr lvl="1"/>
            <a:r>
              <a:rPr lang="en-US" dirty="0" smtClean="0"/>
              <a:t>A + B </a:t>
            </a:r>
            <a:r>
              <a:rPr lang="en-US" dirty="0" smtClean="0">
                <a:sym typeface="Wingdings" pitchFamily="2" charset="2"/>
              </a:rPr>
              <a:t></a:t>
            </a:r>
            <a:r>
              <a:rPr lang="en-US" baseline="-25000" dirty="0" smtClean="0"/>
              <a:t>r</a:t>
            </a:r>
            <a:r>
              <a:rPr lang="en-US" dirty="0" smtClean="0">
                <a:sym typeface="Wingdings" pitchFamily="2" charset="2"/>
              </a:rPr>
              <a:t> C + D			(the program)</a:t>
            </a:r>
            <a:endParaRPr lang="en-US" dirty="0" smtClean="0"/>
          </a:p>
          <a:p>
            <a:endParaRPr lang="en-US" dirty="0" smtClean="0"/>
          </a:p>
          <a:p>
            <a:r>
              <a:rPr lang="en-US" dirty="0" smtClean="0"/>
              <a:t>Ordinary Differential Equations</a:t>
            </a:r>
          </a:p>
          <a:p>
            <a:pPr lvl="1"/>
            <a:r>
              <a:rPr lang="en-US" dirty="0" smtClean="0"/>
              <a:t>d[A]/</a:t>
            </a:r>
            <a:r>
              <a:rPr lang="en-US" dirty="0" err="1" smtClean="0"/>
              <a:t>dt</a:t>
            </a:r>
            <a:r>
              <a:rPr lang="en-US" dirty="0" smtClean="0"/>
              <a:t> = -r[A][B]  …		(the behavior)</a:t>
            </a:r>
          </a:p>
          <a:p>
            <a:endParaRPr lang="en-US" dirty="0"/>
          </a:p>
          <a:p>
            <a:r>
              <a:rPr lang="en-US" dirty="0" smtClean="0"/>
              <a:t>Rich analytical techniques based on Calculus</a:t>
            </a:r>
          </a:p>
          <a:p>
            <a:endParaRPr lang="en-US" dirty="0"/>
          </a:p>
          <a:p>
            <a:r>
              <a:rPr lang="en-US" dirty="0" smtClean="0"/>
              <a:t>But prone to combinatorial explosion</a:t>
            </a:r>
          </a:p>
          <a:p>
            <a:pPr lvl="1"/>
            <a:r>
              <a:rPr lang="en-US" dirty="0" smtClean="0"/>
              <a:t>E.g., due to the peculiarities of protein interactions</a:t>
            </a:r>
            <a:endParaRPr lang="en-US" dirty="0"/>
          </a:p>
          <a:p>
            <a:endParaRPr lang="en-US" dirty="0" smtClean="0">
              <a:solidFill>
                <a:schemeClr val="tx2"/>
              </a:solidFill>
            </a:endParaRPr>
          </a:p>
          <a:p>
            <a:endParaRPr lang="en-US" dirty="0">
              <a:solidFill>
                <a:schemeClr val="tx2"/>
              </a:solidFill>
            </a:endParaRPr>
          </a:p>
        </p:txBody>
      </p:sp>
    </p:spTree>
    <p:extLst>
      <p:ext uri="{BB962C8B-B14F-4D97-AF65-F5344CB8AC3E}">
        <p14:creationId xmlns:p14="http://schemas.microsoft.com/office/powerpoint/2010/main" val="9918027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7"/>
          <p:cNvSpPr>
            <a:spLocks noChangeArrowheads="1"/>
          </p:cNvSpPr>
          <p:nvPr/>
        </p:nvSpPr>
        <p:spPr bwMode="auto">
          <a:xfrm>
            <a:off x="3853317" y="3817256"/>
            <a:ext cx="2995612" cy="1670050"/>
          </a:xfrm>
          <a:prstGeom prst="roundRect">
            <a:avLst>
              <a:gd name="adj" fmla="val 16667"/>
            </a:avLst>
          </a:prstGeom>
          <a:ln>
            <a:headEnd type="none" w="lg" len="lg"/>
            <a:tailEnd/>
          </a:ln>
        </p:spPr>
        <p:style>
          <a:lnRef idx="0">
            <a:schemeClr val="accent3"/>
          </a:lnRef>
          <a:fillRef idx="3">
            <a:schemeClr val="accent3"/>
          </a:fillRef>
          <a:effectRef idx="3">
            <a:schemeClr val="accent3"/>
          </a:effectRef>
          <a:fontRef idx="minor">
            <a:schemeClr val="lt1"/>
          </a:fontRef>
        </p:style>
        <p:txBody>
          <a:bodyPr anchor="ctr">
            <a:spAutoFit/>
          </a:bodyPr>
          <a:lstStyle/>
          <a:p>
            <a:endParaRPr lang="en-US"/>
          </a:p>
        </p:txBody>
      </p:sp>
      <p:sp>
        <p:nvSpPr>
          <p:cNvPr id="2" name="Title 1"/>
          <p:cNvSpPr>
            <a:spLocks noGrp="1"/>
          </p:cNvSpPr>
          <p:nvPr>
            <p:ph type="title"/>
          </p:nvPr>
        </p:nvSpPr>
        <p:spPr>
          <a:xfrm>
            <a:off x="430213" y="152400"/>
            <a:ext cx="8408987" cy="1143000"/>
          </a:xfrm>
        </p:spPr>
        <p:txBody>
          <a:bodyPr/>
          <a:lstStyle/>
          <a:p>
            <a:r>
              <a:rPr lang="en-US" dirty="0" smtClean="0"/>
              <a:t>Chemistry as a Concurrent Language</a:t>
            </a:r>
            <a:endParaRPr lang="en-US" dirty="0"/>
          </a:p>
        </p:txBody>
      </p:sp>
      <p:sp>
        <p:nvSpPr>
          <p:cNvPr id="3" name="Content Placeholder 2"/>
          <p:cNvSpPr>
            <a:spLocks noGrp="1"/>
          </p:cNvSpPr>
          <p:nvPr>
            <p:ph idx="1"/>
          </p:nvPr>
        </p:nvSpPr>
        <p:spPr>
          <a:xfrm>
            <a:off x="471488" y="1219200"/>
            <a:ext cx="8408987" cy="4759325"/>
          </a:xfrm>
        </p:spPr>
        <p:txBody>
          <a:bodyPr/>
          <a:lstStyle/>
          <a:p>
            <a:r>
              <a:rPr lang="en-US" dirty="0" smtClean="0"/>
              <a:t>A </a:t>
            </a:r>
            <a:r>
              <a:rPr lang="en-US" dirty="0" smtClean="0"/>
              <a:t>connection </a:t>
            </a:r>
            <a:r>
              <a:rPr lang="en-US" dirty="0" smtClean="0"/>
              <a:t>with </a:t>
            </a:r>
            <a:r>
              <a:rPr lang="en-US" dirty="0" smtClean="0"/>
              <a:t>the theory of concurrency</a:t>
            </a:r>
            <a:endParaRPr lang="en-US" dirty="0" smtClean="0"/>
          </a:p>
          <a:p>
            <a:pPr lvl="1"/>
            <a:r>
              <a:rPr lang="en-US" dirty="0" smtClean="0"/>
              <a:t>Via Process Algebra and Petri Nets</a:t>
            </a:r>
            <a:endParaRPr lang="en-US" dirty="0"/>
          </a:p>
        </p:txBody>
      </p:sp>
      <p:sp>
        <p:nvSpPr>
          <p:cNvPr id="4" name="AutoShape 44"/>
          <p:cNvSpPr>
            <a:spLocks noChangeArrowheads="1"/>
          </p:cNvSpPr>
          <p:nvPr/>
        </p:nvSpPr>
        <p:spPr bwMode="auto">
          <a:xfrm>
            <a:off x="2354717" y="4969781"/>
            <a:ext cx="2879725" cy="1325563"/>
          </a:xfrm>
          <a:prstGeom prst="roundRect">
            <a:avLst>
              <a:gd name="adj" fmla="val 16667"/>
            </a:avLst>
          </a:prstGeom>
          <a:ln>
            <a:headEnd type="none" w="lg" len="lg"/>
            <a:tailEnd/>
          </a:ln>
        </p:spPr>
        <p:style>
          <a:lnRef idx="0">
            <a:schemeClr val="accent1"/>
          </a:lnRef>
          <a:fillRef idx="3">
            <a:schemeClr val="accent1"/>
          </a:fillRef>
          <a:effectRef idx="3">
            <a:schemeClr val="accent1"/>
          </a:effectRef>
          <a:fontRef idx="minor">
            <a:schemeClr val="lt1"/>
          </a:fontRef>
        </p:style>
        <p:txBody>
          <a:bodyPr wrap="none" anchor="ctr">
            <a:spAutoFit/>
          </a:bodyPr>
          <a:lstStyle/>
          <a:p>
            <a:endParaRPr lang="en-US"/>
          </a:p>
        </p:txBody>
      </p:sp>
      <p:sp>
        <p:nvSpPr>
          <p:cNvPr id="6" name="AutoShape 45"/>
          <p:cNvSpPr>
            <a:spLocks noChangeArrowheads="1"/>
          </p:cNvSpPr>
          <p:nvPr/>
        </p:nvSpPr>
        <p:spPr bwMode="auto">
          <a:xfrm>
            <a:off x="3910467" y="3874406"/>
            <a:ext cx="2879725" cy="806450"/>
          </a:xfrm>
          <a:prstGeom prst="roundRect">
            <a:avLst>
              <a:gd name="adj" fmla="val 16667"/>
            </a:avLst>
          </a:prstGeom>
          <a:gradFill>
            <a:gsLst>
              <a:gs pos="0">
                <a:srgbClr val="0070C0"/>
              </a:gs>
              <a:gs pos="80000">
                <a:srgbClr val="0070C0"/>
              </a:gs>
              <a:gs pos="100000">
                <a:srgbClr val="0070C0"/>
              </a:gs>
            </a:gsLst>
          </a:gradFill>
          <a:ln>
            <a:headEnd type="none" w="lg" len="lg"/>
            <a:tailEnd/>
          </a:ln>
        </p:spPr>
        <p:style>
          <a:lnRef idx="0">
            <a:schemeClr val="accent3"/>
          </a:lnRef>
          <a:fillRef idx="3">
            <a:schemeClr val="accent3"/>
          </a:fillRef>
          <a:effectRef idx="3">
            <a:schemeClr val="accent3"/>
          </a:effectRef>
          <a:fontRef idx="minor">
            <a:schemeClr val="lt1"/>
          </a:fontRef>
        </p:style>
        <p:txBody>
          <a:bodyPr wrap="none" anchor="ctr">
            <a:spAutoFit/>
          </a:bodyPr>
          <a:lstStyle/>
          <a:p>
            <a:endParaRPr lang="en-US"/>
          </a:p>
        </p:txBody>
      </p:sp>
      <p:sp>
        <p:nvSpPr>
          <p:cNvPr id="7" name="AutoShape 43"/>
          <p:cNvSpPr>
            <a:spLocks noChangeArrowheads="1"/>
          </p:cNvSpPr>
          <p:nvPr/>
        </p:nvSpPr>
        <p:spPr bwMode="auto">
          <a:xfrm>
            <a:off x="2297567" y="2204356"/>
            <a:ext cx="2879725" cy="1325563"/>
          </a:xfrm>
          <a:prstGeom prst="roundRect">
            <a:avLst>
              <a:gd name="adj" fmla="val 16667"/>
            </a:avLst>
          </a:prstGeom>
          <a:ln>
            <a:headEnd type="none" w="lg" len="lg"/>
            <a:tailEnd/>
          </a:ln>
        </p:spPr>
        <p:style>
          <a:lnRef idx="0">
            <a:schemeClr val="accent1"/>
          </a:lnRef>
          <a:fillRef idx="3">
            <a:schemeClr val="accent1"/>
          </a:fillRef>
          <a:effectRef idx="3">
            <a:schemeClr val="accent1"/>
          </a:effectRef>
          <a:fontRef idx="minor">
            <a:schemeClr val="lt1"/>
          </a:fontRef>
        </p:style>
        <p:txBody>
          <a:bodyPr wrap="none" anchor="ctr">
            <a:spAutoFit/>
          </a:bodyPr>
          <a:lstStyle/>
          <a:p>
            <a:endParaRPr lang="en-US"/>
          </a:p>
        </p:txBody>
      </p:sp>
      <p:sp>
        <p:nvSpPr>
          <p:cNvPr id="8" name="Line 5"/>
          <p:cNvSpPr>
            <a:spLocks noChangeShapeType="1"/>
          </p:cNvSpPr>
          <p:nvPr/>
        </p:nvSpPr>
        <p:spPr bwMode="auto">
          <a:xfrm>
            <a:off x="2988129" y="3990294"/>
            <a:ext cx="0" cy="460375"/>
          </a:xfrm>
          <a:prstGeom prst="line">
            <a:avLst/>
          </a:prstGeom>
          <a:ln>
            <a:headEnd/>
            <a:tailEnd type="triangle" w="med" len="med"/>
          </a:ln>
        </p:spPr>
        <p:style>
          <a:lnRef idx="3">
            <a:schemeClr val="accent3"/>
          </a:lnRef>
          <a:fillRef idx="0">
            <a:schemeClr val="accent3"/>
          </a:fillRef>
          <a:effectRef idx="2">
            <a:schemeClr val="accent3"/>
          </a:effectRef>
          <a:fontRef idx="minor">
            <a:schemeClr val="tx1"/>
          </a:fontRef>
        </p:style>
        <p:txBody>
          <a:bodyPr>
            <a:spAutoFit/>
          </a:bodyPr>
          <a:lstStyle/>
          <a:p>
            <a:endParaRPr lang="en-US"/>
          </a:p>
        </p:txBody>
      </p:sp>
      <p:sp>
        <p:nvSpPr>
          <p:cNvPr id="9" name="Line 6"/>
          <p:cNvSpPr>
            <a:spLocks noChangeShapeType="1"/>
          </p:cNvSpPr>
          <p:nvPr/>
        </p:nvSpPr>
        <p:spPr bwMode="auto">
          <a:xfrm flipV="1">
            <a:off x="3218317" y="4082369"/>
            <a:ext cx="0" cy="484187"/>
          </a:xfrm>
          <a:prstGeom prst="line">
            <a:avLst/>
          </a:prstGeom>
          <a:ln>
            <a:headEnd/>
            <a:tailEnd type="triangle" w="med" len="med"/>
          </a:ln>
        </p:spPr>
        <p:style>
          <a:lnRef idx="3">
            <a:schemeClr val="accent3"/>
          </a:lnRef>
          <a:fillRef idx="0">
            <a:schemeClr val="accent3"/>
          </a:fillRef>
          <a:effectRef idx="2">
            <a:schemeClr val="accent3"/>
          </a:effectRef>
          <a:fontRef idx="minor">
            <a:schemeClr val="tx1"/>
          </a:fontRef>
        </p:style>
        <p:txBody>
          <a:bodyPr>
            <a:spAutoFit/>
          </a:bodyPr>
          <a:lstStyle/>
          <a:p>
            <a:endParaRPr lang="en-US"/>
          </a:p>
        </p:txBody>
      </p:sp>
      <p:sp>
        <p:nvSpPr>
          <p:cNvPr id="10" name="Line 7"/>
          <p:cNvSpPr>
            <a:spLocks noChangeShapeType="1"/>
          </p:cNvSpPr>
          <p:nvPr/>
        </p:nvSpPr>
        <p:spPr bwMode="auto">
          <a:xfrm>
            <a:off x="3104017" y="4739594"/>
            <a:ext cx="0" cy="403225"/>
          </a:xfrm>
          <a:prstGeom prst="line">
            <a:avLst/>
          </a:prstGeom>
          <a:ln>
            <a:headEnd/>
            <a:tailEnd type="triangle" w="med" len="med"/>
          </a:ln>
        </p:spPr>
        <p:style>
          <a:lnRef idx="3">
            <a:schemeClr val="accent3"/>
          </a:lnRef>
          <a:fillRef idx="0">
            <a:schemeClr val="accent3"/>
          </a:fillRef>
          <a:effectRef idx="2">
            <a:schemeClr val="accent3"/>
          </a:effectRef>
          <a:fontRef idx="minor">
            <a:schemeClr val="tx1"/>
          </a:fontRef>
        </p:style>
        <p:txBody>
          <a:bodyPr>
            <a:spAutoFit/>
          </a:bodyPr>
          <a:lstStyle/>
          <a:p>
            <a:endParaRPr lang="en-US"/>
          </a:p>
        </p:txBody>
      </p:sp>
      <p:sp>
        <p:nvSpPr>
          <p:cNvPr id="11" name="Line 8"/>
          <p:cNvSpPr>
            <a:spLocks noChangeShapeType="1"/>
          </p:cNvSpPr>
          <p:nvPr/>
        </p:nvSpPr>
        <p:spPr bwMode="auto">
          <a:xfrm flipV="1">
            <a:off x="3104017" y="3356881"/>
            <a:ext cx="0" cy="346075"/>
          </a:xfrm>
          <a:prstGeom prst="line">
            <a:avLst/>
          </a:prstGeom>
          <a:ln>
            <a:headEnd/>
            <a:tailEnd type="triangle" w="med" len="med"/>
          </a:ln>
        </p:spPr>
        <p:style>
          <a:lnRef idx="3">
            <a:schemeClr val="accent3"/>
          </a:lnRef>
          <a:fillRef idx="0">
            <a:schemeClr val="accent3"/>
          </a:fillRef>
          <a:effectRef idx="2">
            <a:schemeClr val="accent3"/>
          </a:effectRef>
          <a:fontRef idx="minor">
            <a:schemeClr val="tx1"/>
          </a:fontRef>
        </p:style>
        <p:txBody>
          <a:bodyPr>
            <a:spAutoFit/>
          </a:bodyPr>
          <a:lstStyle/>
          <a:p>
            <a:endParaRPr lang="en-US"/>
          </a:p>
        </p:txBody>
      </p:sp>
      <p:sp>
        <p:nvSpPr>
          <p:cNvPr id="12" name="Line 9"/>
          <p:cNvSpPr>
            <a:spLocks noChangeShapeType="1"/>
          </p:cNvSpPr>
          <p:nvPr/>
        </p:nvSpPr>
        <p:spPr bwMode="auto">
          <a:xfrm rot="14400000" flipV="1">
            <a:off x="3838236" y="4319700"/>
            <a:ext cx="0" cy="515937"/>
          </a:xfrm>
          <a:prstGeom prst="line">
            <a:avLst/>
          </a:prstGeom>
          <a:ln>
            <a:headEnd/>
            <a:tailEnd type="triangle" w="med" len="med"/>
          </a:ln>
        </p:spPr>
        <p:style>
          <a:lnRef idx="3">
            <a:schemeClr val="accent6"/>
          </a:lnRef>
          <a:fillRef idx="0">
            <a:schemeClr val="accent6"/>
          </a:fillRef>
          <a:effectRef idx="2">
            <a:schemeClr val="accent6"/>
          </a:effectRef>
          <a:fontRef idx="minor">
            <a:schemeClr val="tx1"/>
          </a:fontRef>
        </p:style>
        <p:txBody>
          <a:bodyPr>
            <a:spAutoFit/>
          </a:bodyPr>
          <a:lstStyle/>
          <a:p>
            <a:endParaRPr lang="en-US">
              <a:solidFill>
                <a:srgbClr val="FF0000"/>
              </a:solidFill>
            </a:endParaRPr>
          </a:p>
        </p:txBody>
      </p:sp>
      <p:sp>
        <p:nvSpPr>
          <p:cNvPr id="13" name="Line 10"/>
          <p:cNvSpPr>
            <a:spLocks noChangeShapeType="1"/>
          </p:cNvSpPr>
          <p:nvPr/>
        </p:nvSpPr>
        <p:spPr bwMode="auto">
          <a:xfrm rot="-7200000">
            <a:off x="3760448" y="4072050"/>
            <a:ext cx="0" cy="608012"/>
          </a:xfrm>
          <a:prstGeom prst="line">
            <a:avLst/>
          </a:prstGeom>
          <a:ln>
            <a:headEnd/>
            <a:tailEnd type="triangle" w="med" len="med"/>
          </a:ln>
        </p:spPr>
        <p:style>
          <a:lnRef idx="3">
            <a:schemeClr val="accent3"/>
          </a:lnRef>
          <a:fillRef idx="0">
            <a:schemeClr val="accent3"/>
          </a:fillRef>
          <a:effectRef idx="2">
            <a:schemeClr val="accent3"/>
          </a:effectRef>
          <a:fontRef idx="minor">
            <a:schemeClr val="tx1"/>
          </a:fontRef>
        </p:style>
        <p:txBody>
          <a:bodyPr>
            <a:spAutoFit/>
          </a:bodyPr>
          <a:lstStyle/>
          <a:p>
            <a:endParaRPr lang="en-US"/>
          </a:p>
        </p:txBody>
      </p:sp>
      <p:sp>
        <p:nvSpPr>
          <p:cNvPr id="14" name="Line 11"/>
          <p:cNvSpPr>
            <a:spLocks noChangeShapeType="1"/>
          </p:cNvSpPr>
          <p:nvPr/>
        </p:nvSpPr>
        <p:spPr bwMode="auto">
          <a:xfrm flipV="1">
            <a:off x="4485142" y="3356881"/>
            <a:ext cx="0" cy="749300"/>
          </a:xfrm>
          <a:prstGeom prst="line">
            <a:avLst/>
          </a:prstGeom>
          <a:ln>
            <a:headEnd/>
            <a:tailEnd type="triangle" w="med" len="med"/>
          </a:ln>
        </p:spPr>
        <p:style>
          <a:lnRef idx="3">
            <a:schemeClr val="accent3"/>
          </a:lnRef>
          <a:fillRef idx="0">
            <a:schemeClr val="accent3"/>
          </a:fillRef>
          <a:effectRef idx="2">
            <a:schemeClr val="accent3"/>
          </a:effectRef>
          <a:fontRef idx="minor">
            <a:schemeClr val="tx1"/>
          </a:fontRef>
        </p:style>
        <p:txBody>
          <a:bodyPr>
            <a:spAutoFit/>
          </a:bodyPr>
          <a:lstStyle/>
          <a:p>
            <a:endParaRPr lang="en-US"/>
          </a:p>
        </p:txBody>
      </p:sp>
      <p:sp>
        <p:nvSpPr>
          <p:cNvPr id="15" name="Line 12"/>
          <p:cNvSpPr>
            <a:spLocks noChangeShapeType="1"/>
          </p:cNvSpPr>
          <p:nvPr/>
        </p:nvSpPr>
        <p:spPr bwMode="auto">
          <a:xfrm>
            <a:off x="4486729" y="4393519"/>
            <a:ext cx="0" cy="749300"/>
          </a:xfrm>
          <a:prstGeom prst="line">
            <a:avLst/>
          </a:prstGeom>
          <a:ln>
            <a:headEnd/>
            <a:tailEnd type="triangle" w="med" len="med"/>
          </a:ln>
        </p:spPr>
        <p:style>
          <a:lnRef idx="3">
            <a:schemeClr val="accent3"/>
          </a:lnRef>
          <a:fillRef idx="0">
            <a:schemeClr val="accent3"/>
          </a:fillRef>
          <a:effectRef idx="2">
            <a:schemeClr val="accent3"/>
          </a:effectRef>
          <a:fontRef idx="minor">
            <a:schemeClr val="tx1"/>
          </a:fontRef>
        </p:style>
        <p:txBody>
          <a:bodyPr>
            <a:spAutoFit/>
          </a:bodyPr>
          <a:lstStyle/>
          <a:p>
            <a:endParaRPr lang="en-US"/>
          </a:p>
        </p:txBody>
      </p:sp>
      <p:sp>
        <p:nvSpPr>
          <p:cNvPr id="16" name="Rectangle 13"/>
          <p:cNvSpPr>
            <a:spLocks noChangeArrowheads="1"/>
          </p:cNvSpPr>
          <p:nvPr/>
        </p:nvSpPr>
        <p:spPr bwMode="auto">
          <a:xfrm>
            <a:off x="3450092" y="5026931"/>
            <a:ext cx="690562" cy="427038"/>
          </a:xfrm>
          <a:prstGeom prst="rect">
            <a:avLst/>
          </a:prstGeom>
          <a:noFill/>
          <a:ln w="6350">
            <a:noFill/>
            <a:miter lim="800000"/>
            <a:headEnd/>
            <a:tailEnd/>
          </a:ln>
          <a:effectLst/>
        </p:spPr>
        <p:txBody>
          <a:bodyPr lIns="0" tIns="0" rIns="0" bIns="0">
            <a:spAutoFit/>
          </a:bodyPr>
          <a:lstStyle/>
          <a:p>
            <a:pPr algn="ctr">
              <a:spcBef>
                <a:spcPct val="20000"/>
              </a:spcBef>
              <a:buClr>
                <a:schemeClr val="tx1"/>
              </a:buClr>
              <a:buSzPct val="150000"/>
              <a:buFont typeface="Comic Sans MS" pitchFamily="66" charset="0"/>
              <a:buNone/>
              <a:tabLst>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9750" algn="l"/>
              </a:tabLst>
            </a:pPr>
            <a:r>
              <a:rPr lang="en-US" sz="2800">
                <a:solidFill>
                  <a:schemeClr val="tx1"/>
                </a:solidFill>
                <a:latin typeface="Palatino Linotype" pitchFamily="18" charset="0"/>
              </a:rPr>
              <a:t>=</a:t>
            </a:r>
          </a:p>
        </p:txBody>
      </p:sp>
      <p:sp>
        <p:nvSpPr>
          <p:cNvPr id="17" name="Rectangle 14"/>
          <p:cNvSpPr>
            <a:spLocks noChangeArrowheads="1"/>
          </p:cNvSpPr>
          <p:nvPr/>
        </p:nvSpPr>
        <p:spPr bwMode="auto">
          <a:xfrm>
            <a:off x="3334204" y="3010806"/>
            <a:ext cx="922338" cy="427038"/>
          </a:xfrm>
          <a:prstGeom prst="rect">
            <a:avLst/>
          </a:prstGeom>
          <a:noFill/>
          <a:ln w="6350">
            <a:noFill/>
            <a:miter lim="800000"/>
            <a:headEnd/>
            <a:tailEnd/>
          </a:ln>
          <a:effectLst/>
        </p:spPr>
        <p:txBody>
          <a:bodyPr lIns="0" tIns="0" rIns="0" bIns="0">
            <a:spAutoFit/>
          </a:bodyPr>
          <a:lstStyle/>
          <a:p>
            <a:pPr algn="ctr">
              <a:spcBef>
                <a:spcPct val="20000"/>
              </a:spcBef>
              <a:buClr>
                <a:schemeClr val="tx1"/>
              </a:buClr>
              <a:buSzPct val="150000"/>
              <a:buFont typeface="Comic Sans MS" pitchFamily="66" charset="0"/>
              <a:buNone/>
              <a:tabLst>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9750" algn="l"/>
              </a:tabLst>
            </a:pPr>
            <a:r>
              <a:rPr lang="en-US" sz="2800">
                <a:solidFill>
                  <a:schemeClr val="tx1"/>
                </a:solidFill>
                <a:latin typeface="Palatino Linotype" pitchFamily="18" charset="0"/>
              </a:rPr>
              <a:t>=</a:t>
            </a:r>
          </a:p>
        </p:txBody>
      </p:sp>
      <p:sp>
        <p:nvSpPr>
          <p:cNvPr id="18" name="Rectangle 15"/>
          <p:cNvSpPr>
            <a:spLocks noChangeArrowheads="1"/>
          </p:cNvSpPr>
          <p:nvPr/>
        </p:nvSpPr>
        <p:spPr bwMode="auto">
          <a:xfrm>
            <a:off x="2584904" y="3644219"/>
            <a:ext cx="1036638" cy="431800"/>
          </a:xfrm>
          <a:prstGeom prst="rect">
            <a:avLst/>
          </a:prstGeom>
          <a:ln>
            <a:solidFill>
              <a:schemeClr val="bg1">
                <a:lumMod val="50000"/>
              </a:schemeClr>
            </a:solidFill>
            <a:headEnd/>
            <a:tailEnd/>
          </a:ln>
        </p:spPr>
        <p:style>
          <a:lnRef idx="1">
            <a:schemeClr val="accent2"/>
          </a:lnRef>
          <a:fillRef idx="1003">
            <a:schemeClr val="dk2"/>
          </a:fillRef>
          <a:effectRef idx="2">
            <a:schemeClr val="accent2"/>
          </a:effectRef>
          <a:fontRef idx="minor">
            <a:schemeClr val="lt1"/>
          </a:fontRef>
        </p:style>
        <p:txBody>
          <a:bodyPr lIns="0" tIns="0" rIns="0" bIns="0">
            <a:spAutoFit/>
          </a:bodyPr>
          <a:lstStyle/>
          <a:p>
            <a:pPr algn="ctr">
              <a:spcBef>
                <a:spcPct val="20000"/>
              </a:spcBef>
              <a:buClr>
                <a:schemeClr val="tx1"/>
              </a:buClr>
              <a:buSzPct val="150000"/>
              <a:buFont typeface="Comic Sans MS" pitchFamily="66" charset="0"/>
              <a:buNone/>
              <a:tabLst>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9750" algn="l"/>
              </a:tabLst>
            </a:pPr>
            <a:r>
              <a:rPr lang="en-US" sz="1400">
                <a:solidFill>
                  <a:schemeClr val="tx1"/>
                </a:solidFill>
                <a:latin typeface="Palatino Linotype" pitchFamily="18" charset="0"/>
              </a:rPr>
              <a:t>Continuous</a:t>
            </a:r>
            <a:br>
              <a:rPr lang="en-US" sz="1400">
                <a:solidFill>
                  <a:schemeClr val="tx1"/>
                </a:solidFill>
                <a:latin typeface="Palatino Linotype" pitchFamily="18" charset="0"/>
              </a:rPr>
            </a:br>
            <a:r>
              <a:rPr lang="en-US" sz="1400">
                <a:solidFill>
                  <a:schemeClr val="tx1"/>
                </a:solidFill>
                <a:latin typeface="Palatino Linotype" pitchFamily="18" charset="0"/>
              </a:rPr>
              <a:t>Chemistry</a:t>
            </a:r>
          </a:p>
        </p:txBody>
      </p:sp>
      <p:sp>
        <p:nvSpPr>
          <p:cNvPr id="19" name="Rectangle 16"/>
          <p:cNvSpPr>
            <a:spLocks noChangeArrowheads="1"/>
          </p:cNvSpPr>
          <p:nvPr/>
        </p:nvSpPr>
        <p:spPr bwMode="auto">
          <a:xfrm>
            <a:off x="2584904" y="4450669"/>
            <a:ext cx="1036638" cy="431800"/>
          </a:xfrm>
          <a:prstGeom prst="rect">
            <a:avLst/>
          </a:prstGeom>
          <a:ln>
            <a:solidFill>
              <a:schemeClr val="bg1">
                <a:lumMod val="50000"/>
              </a:schemeClr>
            </a:solidFill>
            <a:headEnd/>
            <a:tailEnd/>
          </a:ln>
        </p:spPr>
        <p:style>
          <a:lnRef idx="1">
            <a:schemeClr val="accent2"/>
          </a:lnRef>
          <a:fillRef idx="1003">
            <a:schemeClr val="dk2"/>
          </a:fillRef>
          <a:effectRef idx="2">
            <a:schemeClr val="accent2"/>
          </a:effectRef>
          <a:fontRef idx="minor">
            <a:schemeClr val="lt1"/>
          </a:fontRef>
        </p:style>
        <p:txBody>
          <a:bodyPr lIns="0" tIns="0" rIns="0" bIns="0">
            <a:spAutoFit/>
          </a:bodyPr>
          <a:lstStyle/>
          <a:p>
            <a:pPr algn="ctr">
              <a:spcBef>
                <a:spcPct val="20000"/>
              </a:spcBef>
              <a:buClr>
                <a:schemeClr val="tx1"/>
              </a:buClr>
              <a:buSzPct val="150000"/>
              <a:buFont typeface="Comic Sans MS" pitchFamily="66" charset="0"/>
              <a:buNone/>
              <a:tabLst>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9750" algn="l"/>
              </a:tabLst>
            </a:pPr>
            <a:r>
              <a:rPr lang="en-US" sz="1400">
                <a:solidFill>
                  <a:schemeClr val="tx1"/>
                </a:solidFill>
                <a:latin typeface="Palatino Linotype" pitchFamily="18" charset="0"/>
              </a:rPr>
              <a:t>Discrete</a:t>
            </a:r>
            <a:br>
              <a:rPr lang="en-US" sz="1400">
                <a:solidFill>
                  <a:schemeClr val="tx1"/>
                </a:solidFill>
                <a:latin typeface="Palatino Linotype" pitchFamily="18" charset="0"/>
              </a:rPr>
            </a:br>
            <a:r>
              <a:rPr lang="en-US" sz="1400">
                <a:solidFill>
                  <a:schemeClr val="tx1"/>
                </a:solidFill>
                <a:latin typeface="Palatino Linotype" pitchFamily="18" charset="0"/>
              </a:rPr>
              <a:t>Chemistry</a:t>
            </a:r>
          </a:p>
        </p:txBody>
      </p:sp>
      <p:sp>
        <p:nvSpPr>
          <p:cNvPr id="20" name="Rectangle 17"/>
          <p:cNvSpPr>
            <a:spLocks noChangeArrowheads="1"/>
          </p:cNvSpPr>
          <p:nvPr/>
        </p:nvSpPr>
        <p:spPr bwMode="auto">
          <a:xfrm>
            <a:off x="4026354" y="4047444"/>
            <a:ext cx="920750" cy="431800"/>
          </a:xfrm>
          <a:prstGeom prst="rect">
            <a:avLst/>
          </a:prstGeom>
          <a:ln>
            <a:solidFill>
              <a:schemeClr val="bg1">
                <a:lumMod val="50000"/>
              </a:schemeClr>
            </a:solidFill>
            <a:headEnd/>
            <a:tailEnd/>
          </a:ln>
        </p:spPr>
        <p:style>
          <a:lnRef idx="1">
            <a:schemeClr val="accent2"/>
          </a:lnRef>
          <a:fillRef idx="1003">
            <a:schemeClr val="dk2"/>
          </a:fillRef>
          <a:effectRef idx="2">
            <a:schemeClr val="accent2"/>
          </a:effectRef>
          <a:fontRef idx="minor">
            <a:schemeClr val="lt1"/>
          </a:fontRef>
        </p:style>
        <p:txBody>
          <a:bodyPr lIns="0" tIns="0" rIns="0" bIns="0">
            <a:spAutoFit/>
          </a:bodyPr>
          <a:lstStyle/>
          <a:p>
            <a:pPr algn="ctr">
              <a:spcBef>
                <a:spcPct val="20000"/>
              </a:spcBef>
              <a:buClr>
                <a:schemeClr val="tx1"/>
              </a:buClr>
              <a:buSzPct val="150000"/>
              <a:buFont typeface="Comic Sans MS" pitchFamily="66" charset="0"/>
              <a:buNone/>
              <a:tabLst>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9750" algn="l"/>
              </a:tabLst>
            </a:pPr>
            <a:r>
              <a:rPr lang="en-US" sz="1400" dirty="0">
                <a:solidFill>
                  <a:schemeClr val="tx1"/>
                </a:solidFill>
                <a:latin typeface="Palatino Linotype" pitchFamily="18" charset="0"/>
              </a:rPr>
              <a:t>Process</a:t>
            </a:r>
            <a:br>
              <a:rPr lang="en-US" sz="1400" dirty="0">
                <a:solidFill>
                  <a:schemeClr val="tx1"/>
                </a:solidFill>
                <a:latin typeface="Palatino Linotype" pitchFamily="18" charset="0"/>
              </a:rPr>
            </a:br>
            <a:r>
              <a:rPr lang="en-US" sz="1400" dirty="0">
                <a:solidFill>
                  <a:schemeClr val="tx1"/>
                </a:solidFill>
                <a:latin typeface="Palatino Linotype" pitchFamily="18" charset="0"/>
              </a:rPr>
              <a:t>Algebra</a:t>
            </a:r>
          </a:p>
        </p:txBody>
      </p:sp>
      <p:sp>
        <p:nvSpPr>
          <p:cNvPr id="21" name="Rectangle 18"/>
          <p:cNvSpPr>
            <a:spLocks noChangeArrowheads="1"/>
          </p:cNvSpPr>
          <p:nvPr/>
        </p:nvSpPr>
        <p:spPr bwMode="auto">
          <a:xfrm>
            <a:off x="2759529" y="5142819"/>
            <a:ext cx="690563" cy="219075"/>
          </a:xfrm>
          <a:prstGeom prst="rect">
            <a:avLst/>
          </a:prstGeom>
          <a:ln>
            <a:solidFill>
              <a:schemeClr val="bg1">
                <a:lumMod val="50000"/>
              </a:schemeClr>
            </a:solidFill>
            <a:headEnd/>
            <a:tailEnd/>
          </a:ln>
        </p:spPr>
        <p:style>
          <a:lnRef idx="1">
            <a:schemeClr val="accent2"/>
          </a:lnRef>
          <a:fillRef idx="1003">
            <a:schemeClr val="dk2"/>
          </a:fillRef>
          <a:effectRef idx="2">
            <a:schemeClr val="accent2"/>
          </a:effectRef>
          <a:fontRef idx="minor">
            <a:schemeClr val="lt1"/>
          </a:fontRef>
        </p:style>
        <p:txBody>
          <a:bodyPr lIns="0" tIns="0" rIns="0" bIns="0">
            <a:spAutoFit/>
          </a:bodyPr>
          <a:lstStyle/>
          <a:p>
            <a:pPr algn="ctr">
              <a:spcBef>
                <a:spcPct val="20000"/>
              </a:spcBef>
              <a:buClr>
                <a:schemeClr val="tx1"/>
              </a:buClr>
              <a:buSzPct val="150000"/>
              <a:buFont typeface="Comic Sans MS" pitchFamily="66" charset="0"/>
              <a:buNone/>
              <a:tabLst>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9750" algn="l"/>
              </a:tabLst>
            </a:pPr>
            <a:r>
              <a:rPr lang="en-US" sz="1400">
                <a:solidFill>
                  <a:schemeClr val="tx1"/>
                </a:solidFill>
                <a:latin typeface="Palatino Linotype" pitchFamily="18" charset="0"/>
              </a:rPr>
              <a:t>CTMC</a:t>
            </a:r>
            <a:endParaRPr lang="en-US" sz="1400" baseline="30000">
              <a:solidFill>
                <a:schemeClr val="tx1"/>
              </a:solidFill>
              <a:latin typeface="Palatino Linotype" pitchFamily="18" charset="0"/>
            </a:endParaRPr>
          </a:p>
        </p:txBody>
      </p:sp>
      <p:sp>
        <p:nvSpPr>
          <p:cNvPr id="22" name="Rectangle 19"/>
          <p:cNvSpPr>
            <a:spLocks noChangeArrowheads="1"/>
          </p:cNvSpPr>
          <p:nvPr/>
        </p:nvSpPr>
        <p:spPr bwMode="auto">
          <a:xfrm>
            <a:off x="2873829" y="3126694"/>
            <a:ext cx="461963" cy="219075"/>
          </a:xfrm>
          <a:prstGeom prst="rect">
            <a:avLst/>
          </a:prstGeom>
          <a:ln>
            <a:solidFill>
              <a:schemeClr val="bg1">
                <a:lumMod val="50000"/>
              </a:schemeClr>
            </a:solidFill>
            <a:headEnd/>
            <a:tailEnd/>
          </a:ln>
        </p:spPr>
        <p:style>
          <a:lnRef idx="1">
            <a:schemeClr val="accent2"/>
          </a:lnRef>
          <a:fillRef idx="1003">
            <a:schemeClr val="dk2"/>
          </a:fillRef>
          <a:effectRef idx="2">
            <a:schemeClr val="accent2"/>
          </a:effectRef>
          <a:fontRef idx="minor">
            <a:schemeClr val="lt1"/>
          </a:fontRef>
        </p:style>
        <p:txBody>
          <a:bodyPr lIns="0" tIns="0" rIns="0" bIns="0">
            <a:spAutoFit/>
          </a:bodyPr>
          <a:lstStyle/>
          <a:p>
            <a:pPr algn="ctr">
              <a:spcBef>
                <a:spcPct val="20000"/>
              </a:spcBef>
              <a:buClr>
                <a:schemeClr val="tx1"/>
              </a:buClr>
              <a:buSzPct val="150000"/>
              <a:buFont typeface="Comic Sans MS" pitchFamily="66" charset="0"/>
              <a:buNone/>
              <a:tabLst>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9750" algn="l"/>
              </a:tabLst>
            </a:pPr>
            <a:r>
              <a:rPr lang="en-US" sz="1400" dirty="0">
                <a:solidFill>
                  <a:schemeClr val="tx1"/>
                </a:solidFill>
                <a:latin typeface="Palatino Linotype" pitchFamily="18" charset="0"/>
              </a:rPr>
              <a:t>ODE</a:t>
            </a:r>
            <a:endParaRPr lang="en-US" sz="1400" baseline="30000" dirty="0">
              <a:solidFill>
                <a:schemeClr val="tx1"/>
              </a:solidFill>
              <a:latin typeface="Palatino Linotype" pitchFamily="18" charset="0"/>
            </a:endParaRPr>
          </a:p>
        </p:txBody>
      </p:sp>
      <p:sp>
        <p:nvSpPr>
          <p:cNvPr id="23" name="Rectangle 20"/>
          <p:cNvSpPr>
            <a:spLocks noChangeArrowheads="1"/>
          </p:cNvSpPr>
          <p:nvPr/>
        </p:nvSpPr>
        <p:spPr bwMode="auto">
          <a:xfrm>
            <a:off x="4254954" y="3126694"/>
            <a:ext cx="461963" cy="219075"/>
          </a:xfrm>
          <a:prstGeom prst="rect">
            <a:avLst/>
          </a:prstGeom>
          <a:ln>
            <a:solidFill>
              <a:schemeClr val="bg1">
                <a:lumMod val="50000"/>
              </a:schemeClr>
            </a:solidFill>
            <a:headEnd/>
            <a:tailEnd/>
          </a:ln>
        </p:spPr>
        <p:style>
          <a:lnRef idx="1">
            <a:schemeClr val="accent2"/>
          </a:lnRef>
          <a:fillRef idx="1003">
            <a:schemeClr val="dk2"/>
          </a:fillRef>
          <a:effectRef idx="2">
            <a:schemeClr val="accent2"/>
          </a:effectRef>
          <a:fontRef idx="minor">
            <a:schemeClr val="lt1"/>
          </a:fontRef>
        </p:style>
        <p:txBody>
          <a:bodyPr lIns="0" tIns="0" rIns="0" bIns="0">
            <a:spAutoFit/>
          </a:bodyPr>
          <a:lstStyle/>
          <a:p>
            <a:pPr algn="ctr">
              <a:spcBef>
                <a:spcPct val="20000"/>
              </a:spcBef>
              <a:buClr>
                <a:schemeClr val="tx1"/>
              </a:buClr>
              <a:buSzPct val="150000"/>
              <a:buFont typeface="Comic Sans MS" pitchFamily="66" charset="0"/>
              <a:buNone/>
              <a:tabLst>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9750" algn="l"/>
              </a:tabLst>
            </a:pPr>
            <a:r>
              <a:rPr lang="en-US" sz="1400" dirty="0">
                <a:solidFill>
                  <a:schemeClr val="tx1"/>
                </a:solidFill>
                <a:latin typeface="Palatino Linotype" pitchFamily="18" charset="0"/>
              </a:rPr>
              <a:t>ODE</a:t>
            </a:r>
            <a:endParaRPr lang="en-US" sz="1400" baseline="30000" dirty="0">
              <a:solidFill>
                <a:schemeClr val="tx1"/>
              </a:solidFill>
              <a:latin typeface="Palatino Linotype" pitchFamily="18" charset="0"/>
            </a:endParaRPr>
          </a:p>
        </p:txBody>
      </p:sp>
      <p:sp>
        <p:nvSpPr>
          <p:cNvPr id="24" name="Rectangle 21"/>
          <p:cNvSpPr>
            <a:spLocks noChangeArrowheads="1"/>
          </p:cNvSpPr>
          <p:nvPr/>
        </p:nvSpPr>
        <p:spPr bwMode="auto">
          <a:xfrm>
            <a:off x="4142242" y="5142819"/>
            <a:ext cx="690562" cy="219075"/>
          </a:xfrm>
          <a:prstGeom prst="rect">
            <a:avLst/>
          </a:prstGeom>
          <a:ln>
            <a:solidFill>
              <a:schemeClr val="bg1">
                <a:lumMod val="50000"/>
              </a:schemeClr>
            </a:solidFill>
            <a:headEnd/>
            <a:tailEnd/>
          </a:ln>
        </p:spPr>
        <p:style>
          <a:lnRef idx="1">
            <a:schemeClr val="accent2"/>
          </a:lnRef>
          <a:fillRef idx="1003">
            <a:schemeClr val="dk2"/>
          </a:fillRef>
          <a:effectRef idx="2">
            <a:schemeClr val="accent2"/>
          </a:effectRef>
          <a:fontRef idx="minor">
            <a:schemeClr val="lt1"/>
          </a:fontRef>
        </p:style>
        <p:txBody>
          <a:bodyPr lIns="0" tIns="0" rIns="0" bIns="0">
            <a:spAutoFit/>
          </a:bodyPr>
          <a:lstStyle/>
          <a:p>
            <a:pPr algn="ctr">
              <a:spcBef>
                <a:spcPct val="20000"/>
              </a:spcBef>
              <a:buClr>
                <a:schemeClr val="tx1"/>
              </a:buClr>
              <a:buSzPct val="150000"/>
              <a:buFont typeface="Comic Sans MS" pitchFamily="66" charset="0"/>
              <a:buNone/>
              <a:tabLst>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9750" algn="l"/>
              </a:tabLst>
            </a:pPr>
            <a:r>
              <a:rPr lang="en-US" sz="1400">
                <a:solidFill>
                  <a:schemeClr val="tx1"/>
                </a:solidFill>
                <a:latin typeface="Palatino Linotype" pitchFamily="18" charset="0"/>
              </a:rPr>
              <a:t>CTMC</a:t>
            </a:r>
            <a:endParaRPr lang="en-US" sz="1400" baseline="30000">
              <a:solidFill>
                <a:schemeClr val="tx1"/>
              </a:solidFill>
              <a:latin typeface="Palatino Linotype" pitchFamily="18" charset="0"/>
            </a:endParaRPr>
          </a:p>
        </p:txBody>
      </p:sp>
      <p:sp>
        <p:nvSpPr>
          <p:cNvPr id="25" name="Rectangle 40"/>
          <p:cNvSpPr>
            <a:spLocks noChangeArrowheads="1"/>
          </p:cNvSpPr>
          <p:nvPr/>
        </p:nvSpPr>
        <p:spPr bwMode="auto">
          <a:xfrm>
            <a:off x="2480129" y="2541587"/>
            <a:ext cx="2533650" cy="430887"/>
          </a:xfrm>
          <a:prstGeom prst="rect">
            <a:avLst/>
          </a:prstGeom>
          <a:noFill/>
          <a:ln w="6350">
            <a:noFill/>
            <a:miter lim="800000"/>
            <a:headEnd/>
            <a:tailEnd/>
          </a:ln>
          <a:effectLst/>
        </p:spPr>
        <p:txBody>
          <a:bodyPr lIns="0" tIns="0" rIns="0" bIns="0">
            <a:spAutoFit/>
          </a:bodyPr>
          <a:lstStyle/>
          <a:p>
            <a:pPr algn="ctr">
              <a:spcBef>
                <a:spcPct val="20000"/>
              </a:spcBef>
              <a:buClr>
                <a:schemeClr val="tx1"/>
              </a:buClr>
              <a:buSzPct val="150000"/>
              <a:buFont typeface="Comic Sans MS" pitchFamily="66" charset="0"/>
              <a:buNone/>
              <a:tabLst>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9750" algn="l"/>
              </a:tabLst>
            </a:pPr>
            <a:r>
              <a:rPr lang="en-US" sz="1400" dirty="0">
                <a:solidFill>
                  <a:schemeClr val="tx1"/>
                </a:solidFill>
                <a:latin typeface="Palatino Linotype" pitchFamily="18" charset="0"/>
              </a:rPr>
              <a:t>Continuous-state Semantics </a:t>
            </a:r>
            <a:r>
              <a:rPr lang="en-US" sz="1400" dirty="0" smtClean="0">
                <a:solidFill>
                  <a:schemeClr val="tx1"/>
                </a:solidFill>
                <a:latin typeface="Palatino Linotype" pitchFamily="18" charset="0"/>
              </a:rPr>
              <a:t>(Mass Action Kinetics)</a:t>
            </a:r>
            <a:endParaRPr lang="en-US" sz="1400" baseline="30000" dirty="0">
              <a:solidFill>
                <a:schemeClr val="tx1"/>
              </a:solidFill>
              <a:latin typeface="Palatino Linotype" pitchFamily="18" charset="0"/>
            </a:endParaRPr>
          </a:p>
        </p:txBody>
      </p:sp>
      <p:sp>
        <p:nvSpPr>
          <p:cNvPr id="26" name="Rectangle 41"/>
          <p:cNvSpPr>
            <a:spLocks noChangeArrowheads="1"/>
          </p:cNvSpPr>
          <p:nvPr/>
        </p:nvSpPr>
        <p:spPr bwMode="auto">
          <a:xfrm>
            <a:off x="2527754" y="5589587"/>
            <a:ext cx="2533650" cy="468312"/>
          </a:xfrm>
          <a:prstGeom prst="rect">
            <a:avLst/>
          </a:prstGeom>
          <a:noFill/>
          <a:ln w="6350">
            <a:noFill/>
            <a:miter lim="800000"/>
            <a:headEnd/>
            <a:tailEnd/>
          </a:ln>
          <a:effectLst/>
        </p:spPr>
        <p:txBody>
          <a:bodyPr lIns="0" tIns="0" rIns="0" bIns="0">
            <a:spAutoFit/>
          </a:bodyPr>
          <a:lstStyle/>
          <a:p>
            <a:pPr algn="ctr">
              <a:spcBef>
                <a:spcPct val="20000"/>
              </a:spcBef>
              <a:buClr>
                <a:schemeClr val="tx1"/>
              </a:buClr>
              <a:buSzPct val="150000"/>
              <a:buFont typeface="Comic Sans MS" pitchFamily="66" charset="0"/>
              <a:buNone/>
              <a:tabLst>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9750" algn="l"/>
              </a:tabLst>
            </a:pPr>
            <a:r>
              <a:rPr lang="en-US" sz="1400" dirty="0">
                <a:solidFill>
                  <a:schemeClr val="tx1"/>
                </a:solidFill>
                <a:latin typeface="Palatino Linotype" pitchFamily="18" charset="0"/>
              </a:rPr>
              <a:t>Discrete-state Semantics</a:t>
            </a:r>
          </a:p>
          <a:p>
            <a:pPr algn="ctr">
              <a:spcBef>
                <a:spcPct val="20000"/>
              </a:spcBef>
              <a:buClr>
                <a:schemeClr val="tx1"/>
              </a:buClr>
              <a:buSzPct val="150000"/>
              <a:buFont typeface="Comic Sans MS" pitchFamily="66" charset="0"/>
              <a:buNone/>
              <a:tabLst>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9750" algn="l"/>
              </a:tabLst>
            </a:pPr>
            <a:r>
              <a:rPr lang="en-US" sz="1400" dirty="0">
                <a:solidFill>
                  <a:schemeClr val="tx1"/>
                </a:solidFill>
                <a:latin typeface="Palatino Linotype" pitchFamily="18" charset="0"/>
              </a:rPr>
              <a:t>(Chemical Master Equation)</a:t>
            </a:r>
            <a:endParaRPr lang="en-US" sz="1400" baseline="30000" dirty="0">
              <a:solidFill>
                <a:schemeClr val="tx1"/>
              </a:solidFill>
              <a:latin typeface="Palatino Linotype" pitchFamily="18" charset="0"/>
            </a:endParaRPr>
          </a:p>
        </p:txBody>
      </p:sp>
      <p:sp>
        <p:nvSpPr>
          <p:cNvPr id="27" name="Rectangle 46"/>
          <p:cNvSpPr>
            <a:spLocks noChangeArrowheads="1"/>
          </p:cNvSpPr>
          <p:nvPr/>
        </p:nvSpPr>
        <p:spPr bwMode="auto">
          <a:xfrm>
            <a:off x="4889954" y="4047444"/>
            <a:ext cx="2016125" cy="468312"/>
          </a:xfrm>
          <a:prstGeom prst="rect">
            <a:avLst/>
          </a:prstGeom>
          <a:noFill/>
          <a:ln w="6350">
            <a:noFill/>
            <a:miter lim="800000"/>
            <a:headEnd/>
            <a:tailEnd/>
          </a:ln>
          <a:effectLst/>
        </p:spPr>
        <p:txBody>
          <a:bodyPr lIns="0" tIns="0" rIns="0" bIns="0">
            <a:spAutoFit/>
          </a:bodyPr>
          <a:lstStyle/>
          <a:p>
            <a:pPr algn="ctr">
              <a:spcBef>
                <a:spcPct val="20000"/>
              </a:spcBef>
              <a:buClr>
                <a:schemeClr val="tx1"/>
              </a:buClr>
              <a:buSzPct val="150000"/>
              <a:buFont typeface="Comic Sans MS" pitchFamily="66" charset="0"/>
              <a:buNone/>
              <a:tabLst>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9750" algn="l"/>
              </a:tabLst>
            </a:pPr>
            <a:r>
              <a:rPr lang="en-US" sz="1400" dirty="0">
                <a:solidFill>
                  <a:schemeClr val="tx1"/>
                </a:solidFill>
                <a:latin typeface="Palatino Linotype" pitchFamily="18" charset="0"/>
              </a:rPr>
              <a:t>Nondeterministic </a:t>
            </a:r>
          </a:p>
          <a:p>
            <a:pPr algn="ctr">
              <a:spcBef>
                <a:spcPct val="20000"/>
              </a:spcBef>
              <a:buClr>
                <a:schemeClr val="tx1"/>
              </a:buClr>
              <a:buSzPct val="150000"/>
              <a:buFont typeface="Comic Sans MS" pitchFamily="66" charset="0"/>
              <a:buNone/>
              <a:tabLst>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9750" algn="l"/>
              </a:tabLst>
            </a:pPr>
            <a:r>
              <a:rPr lang="en-US" sz="1400" dirty="0">
                <a:solidFill>
                  <a:schemeClr val="tx1"/>
                </a:solidFill>
                <a:latin typeface="Palatino Linotype" pitchFamily="18" charset="0"/>
              </a:rPr>
              <a:t>Semantics</a:t>
            </a:r>
            <a:endParaRPr lang="en-US" sz="1400" baseline="30000" dirty="0">
              <a:solidFill>
                <a:schemeClr val="tx1"/>
              </a:solidFill>
              <a:latin typeface="Palatino Linotype" pitchFamily="18" charset="0"/>
            </a:endParaRPr>
          </a:p>
        </p:txBody>
      </p:sp>
      <p:sp>
        <p:nvSpPr>
          <p:cNvPr id="28" name="Rectangle 48"/>
          <p:cNvSpPr>
            <a:spLocks noChangeArrowheads="1"/>
          </p:cNvSpPr>
          <p:nvPr/>
        </p:nvSpPr>
        <p:spPr bwMode="auto">
          <a:xfrm>
            <a:off x="4947104" y="4796744"/>
            <a:ext cx="2016125" cy="468312"/>
          </a:xfrm>
          <a:prstGeom prst="rect">
            <a:avLst/>
          </a:prstGeom>
          <a:noFill/>
          <a:ln w="6350">
            <a:noFill/>
            <a:miter lim="800000"/>
            <a:headEnd/>
            <a:tailEnd/>
          </a:ln>
          <a:effectLst/>
        </p:spPr>
        <p:txBody>
          <a:bodyPr lIns="0" tIns="0" rIns="0" bIns="0">
            <a:spAutoFit/>
          </a:bodyPr>
          <a:lstStyle/>
          <a:p>
            <a:pPr algn="ctr">
              <a:spcBef>
                <a:spcPct val="20000"/>
              </a:spcBef>
              <a:buClr>
                <a:schemeClr val="tx1"/>
              </a:buClr>
              <a:buSzPct val="150000"/>
              <a:buFont typeface="Comic Sans MS" pitchFamily="66" charset="0"/>
              <a:buNone/>
              <a:tabLst>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9750" algn="l"/>
              </a:tabLst>
            </a:pPr>
            <a:r>
              <a:rPr lang="en-US" sz="1400">
                <a:solidFill>
                  <a:schemeClr val="tx1"/>
                </a:solidFill>
                <a:latin typeface="Palatino Linotype" pitchFamily="18" charset="0"/>
              </a:rPr>
              <a:t>Stochastic</a:t>
            </a:r>
          </a:p>
          <a:p>
            <a:pPr algn="ctr">
              <a:spcBef>
                <a:spcPct val="20000"/>
              </a:spcBef>
              <a:buClr>
                <a:schemeClr val="tx1"/>
              </a:buClr>
              <a:buSzPct val="150000"/>
              <a:buFont typeface="Comic Sans MS" pitchFamily="66" charset="0"/>
              <a:buNone/>
              <a:tabLst>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9750" algn="l"/>
              </a:tabLst>
            </a:pPr>
            <a:r>
              <a:rPr lang="en-US" sz="1400">
                <a:solidFill>
                  <a:schemeClr val="tx1"/>
                </a:solidFill>
                <a:latin typeface="Palatino Linotype" pitchFamily="18" charset="0"/>
              </a:rPr>
              <a:t>Semantics</a:t>
            </a:r>
            <a:endParaRPr lang="en-US" sz="1400" baseline="30000">
              <a:solidFill>
                <a:schemeClr val="tx1"/>
              </a:solidFill>
              <a:latin typeface="Palatino Linotype" pitchFamily="18" charset="0"/>
            </a:endParaRPr>
          </a:p>
        </p:txBody>
      </p:sp>
      <p:sp>
        <p:nvSpPr>
          <p:cNvPr id="29" name="AutoShape 54"/>
          <p:cNvSpPr>
            <a:spLocks noChangeArrowheads="1"/>
          </p:cNvSpPr>
          <p:nvPr/>
        </p:nvSpPr>
        <p:spPr bwMode="auto">
          <a:xfrm>
            <a:off x="808038" y="4376056"/>
            <a:ext cx="1373822" cy="476726"/>
          </a:xfrm>
          <a:prstGeom prst="roundRect">
            <a:avLst>
              <a:gd name="adj" fmla="val 16667"/>
            </a:avLst>
          </a:prstGeom>
          <a:noFill/>
          <a:ln w="9525">
            <a:noFill/>
            <a:round/>
            <a:headEnd/>
            <a:tailEnd/>
          </a:ln>
          <a:effectLst/>
        </p:spPr>
        <p:txBody>
          <a:bodyPr wrap="square" lIns="0" tIns="0" rIns="0" bIns="0" anchor="ctr">
            <a:spAutoFit/>
          </a:bodyPr>
          <a:lstStyle/>
          <a:p>
            <a:pPr algn="ctr"/>
            <a:r>
              <a:rPr lang="en-US" sz="1400" dirty="0" smtClean="0">
                <a:solidFill>
                  <a:schemeClr val="accent2"/>
                </a:solidFill>
                <a:latin typeface="+mj-lt"/>
              </a:rPr>
              <a:t>Combinatorial Explosion</a:t>
            </a:r>
            <a:endParaRPr lang="en-GB" sz="1400" dirty="0">
              <a:solidFill>
                <a:schemeClr val="accent2"/>
              </a:solidFill>
              <a:latin typeface="+mj-lt"/>
            </a:endParaRPr>
          </a:p>
        </p:txBody>
      </p:sp>
    </p:spTree>
    <p:extLst>
      <p:ext uri="{BB962C8B-B14F-4D97-AF65-F5344CB8AC3E}">
        <p14:creationId xmlns:p14="http://schemas.microsoft.com/office/powerpoint/2010/main" val="42337709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213" y="152400"/>
            <a:ext cx="8408987" cy="1143000"/>
          </a:xfrm>
        </p:spPr>
        <p:txBody>
          <a:bodyPr/>
          <a:lstStyle/>
          <a:p>
            <a:r>
              <a:rPr lang="en-US" dirty="0" smtClean="0"/>
              <a:t>How do we “run” Chemistry?</a:t>
            </a:r>
            <a:endParaRPr lang="en-US" dirty="0"/>
          </a:p>
        </p:txBody>
      </p:sp>
      <p:sp>
        <p:nvSpPr>
          <p:cNvPr id="3" name="Content Placeholder 2"/>
          <p:cNvSpPr>
            <a:spLocks noGrp="1"/>
          </p:cNvSpPr>
          <p:nvPr>
            <p:ph idx="1"/>
          </p:nvPr>
        </p:nvSpPr>
        <p:spPr/>
        <p:txBody>
          <a:bodyPr/>
          <a:lstStyle/>
          <a:p>
            <a:r>
              <a:rPr lang="en-US" dirty="0" smtClean="0"/>
              <a:t>Chemistry is not easily executable</a:t>
            </a:r>
          </a:p>
          <a:p>
            <a:pPr lvl="1"/>
            <a:r>
              <a:rPr lang="en-US" dirty="0" smtClean="0"/>
              <a:t>“Please </a:t>
            </a:r>
            <a:r>
              <a:rPr lang="en-US" dirty="0" err="1" smtClean="0"/>
              <a:t>Mr</a:t>
            </a:r>
            <a:r>
              <a:rPr lang="en-US" dirty="0" smtClean="0"/>
              <a:t> Chemist, execute me this bunch of reactions that I just made up”</a:t>
            </a:r>
          </a:p>
          <a:p>
            <a:pPr lvl="1"/>
            <a:endParaRPr lang="en-US" dirty="0"/>
          </a:p>
          <a:p>
            <a:r>
              <a:rPr lang="en-US" dirty="0" smtClean="0"/>
              <a:t>Most molecular languages are not executable</a:t>
            </a:r>
          </a:p>
          <a:p>
            <a:pPr lvl="1"/>
            <a:r>
              <a:rPr lang="en-US" dirty="0" smtClean="0"/>
              <a:t>They are </a:t>
            </a:r>
            <a:r>
              <a:rPr lang="en-US" dirty="0" smtClean="0">
                <a:solidFill>
                  <a:srgbClr val="FFCC00"/>
                </a:solidFill>
              </a:rPr>
              <a:t>descriptive</a:t>
            </a:r>
            <a:r>
              <a:rPr lang="en-US" dirty="0" smtClean="0">
                <a:solidFill>
                  <a:srgbClr val="C00000"/>
                </a:solidFill>
              </a:rPr>
              <a:t> </a:t>
            </a:r>
            <a:r>
              <a:rPr lang="en-US" dirty="0" smtClean="0"/>
              <a:t>(modeling) languages</a:t>
            </a:r>
          </a:p>
          <a:p>
            <a:pPr lvl="1"/>
            <a:endParaRPr lang="en-US" dirty="0"/>
          </a:p>
          <a:p>
            <a:r>
              <a:rPr lang="en-US" dirty="0" smtClean="0"/>
              <a:t>How can we </a:t>
            </a:r>
            <a:r>
              <a:rPr lang="en-US" dirty="0" smtClean="0">
                <a:solidFill>
                  <a:srgbClr val="FFCC00"/>
                </a:solidFill>
              </a:rPr>
              <a:t>execute</a:t>
            </a:r>
            <a:r>
              <a:rPr lang="en-US" dirty="0" smtClean="0"/>
              <a:t> molecular languages? </a:t>
            </a:r>
          </a:p>
          <a:p>
            <a:pPr lvl="1"/>
            <a:r>
              <a:rPr lang="en-US" dirty="0" smtClean="0"/>
              <a:t>With real molecules? </a:t>
            </a:r>
            <a:endParaRPr lang="en-US" dirty="0"/>
          </a:p>
          <a:p>
            <a:pPr lvl="1"/>
            <a:r>
              <a:rPr lang="en-US" dirty="0" smtClean="0"/>
              <a:t>That we can design ourselves? </a:t>
            </a:r>
          </a:p>
          <a:p>
            <a:pPr lvl="1"/>
            <a:r>
              <a:rPr lang="en-US" dirty="0" smtClean="0"/>
              <a:t>And that we can buy on the web?</a:t>
            </a:r>
            <a:endParaRPr lang="en-US" dirty="0"/>
          </a:p>
        </p:txBody>
      </p:sp>
    </p:spTree>
    <p:extLst>
      <p:ext uri="{BB962C8B-B14F-4D97-AF65-F5344CB8AC3E}">
        <p14:creationId xmlns:p14="http://schemas.microsoft.com/office/powerpoint/2010/main" val="31367283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Molecular Programming with DNA</a:t>
            </a:r>
            <a:endParaRPr lang="en-US" dirty="0"/>
          </a:p>
        </p:txBody>
      </p:sp>
      <p:sp>
        <p:nvSpPr>
          <p:cNvPr id="3" name="Subtitle 2"/>
          <p:cNvSpPr>
            <a:spLocks noGrp="1"/>
          </p:cNvSpPr>
          <p:nvPr>
            <p:ph type="subTitle" idx="1"/>
          </p:nvPr>
        </p:nvSpPr>
        <p:spPr/>
        <p:txBody>
          <a:bodyPr/>
          <a:lstStyle/>
          <a:p>
            <a:r>
              <a:rPr lang="en-US" dirty="0" smtClean="0"/>
              <a:t>Building the cores of programmable molecular controllers</a:t>
            </a:r>
            <a:endParaRPr lang="en-US" dirty="0"/>
          </a:p>
        </p:txBody>
      </p:sp>
    </p:spTree>
    <p:extLst>
      <p:ext uri="{BB962C8B-B14F-4D97-AF65-F5344CB8AC3E}">
        <p14:creationId xmlns:p14="http://schemas.microsoft.com/office/powerpoint/2010/main" val="22721658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213" y="152400"/>
            <a:ext cx="8408987" cy="1143000"/>
          </a:xfrm>
        </p:spPr>
        <p:txBody>
          <a:bodyPr/>
          <a:lstStyle/>
          <a:p>
            <a:r>
              <a:rPr lang="en-US" dirty="0" smtClean="0"/>
              <a:t>DNA Computing</a:t>
            </a:r>
            <a:endParaRPr lang="en-US" dirty="0"/>
          </a:p>
        </p:txBody>
      </p:sp>
      <p:sp>
        <p:nvSpPr>
          <p:cNvPr id="3" name="Content Placeholder 2"/>
          <p:cNvSpPr>
            <a:spLocks noGrp="1"/>
          </p:cNvSpPr>
          <p:nvPr>
            <p:ph idx="1"/>
          </p:nvPr>
        </p:nvSpPr>
        <p:spPr/>
        <p:txBody>
          <a:bodyPr>
            <a:normAutofit/>
          </a:bodyPr>
          <a:lstStyle/>
          <a:p>
            <a:r>
              <a:rPr lang="en-US" dirty="0" smtClean="0"/>
              <a:t>Non-goals</a:t>
            </a:r>
          </a:p>
          <a:p>
            <a:pPr lvl="1"/>
            <a:r>
              <a:rPr lang="en-US" dirty="0" smtClean="0"/>
              <a:t>Not to solve NP-complete problems with large vats of DNA</a:t>
            </a:r>
          </a:p>
          <a:p>
            <a:pPr lvl="1"/>
            <a:r>
              <a:rPr lang="en-US" dirty="0" smtClean="0"/>
              <a:t>Not to replace silicon</a:t>
            </a:r>
          </a:p>
          <a:p>
            <a:pPr lvl="1"/>
            <a:endParaRPr lang="en-US" dirty="0"/>
          </a:p>
          <a:p>
            <a:r>
              <a:rPr lang="en-US" dirty="0" smtClean="0"/>
              <a:t>Bootstrapping a carbon-based technology</a:t>
            </a:r>
          </a:p>
          <a:p>
            <a:pPr lvl="1"/>
            <a:r>
              <a:rPr lang="en-US" dirty="0" smtClean="0">
                <a:solidFill>
                  <a:srgbClr val="FFCC00"/>
                </a:solidFill>
              </a:rPr>
              <a:t>To precisely control the organization and dynamics of matter and information at the molecular level</a:t>
            </a:r>
          </a:p>
          <a:p>
            <a:pPr lvl="1"/>
            <a:r>
              <a:rPr lang="en-US" dirty="0" smtClean="0"/>
              <a:t>DNA is our engineering material</a:t>
            </a:r>
          </a:p>
          <a:p>
            <a:pPr lvl="2"/>
            <a:r>
              <a:rPr lang="en-US" dirty="0"/>
              <a:t>I</a:t>
            </a:r>
            <a:r>
              <a:rPr lang="en-US" dirty="0" smtClean="0"/>
              <a:t>ts biological origin is “accidental” (but convenient)</a:t>
            </a:r>
          </a:p>
          <a:p>
            <a:pPr lvl="2"/>
            <a:r>
              <a:rPr lang="en-US" dirty="0" smtClean="0"/>
              <a:t>It is an information-bearing programmable material</a:t>
            </a:r>
          </a:p>
          <a:p>
            <a:pPr lvl="2"/>
            <a:r>
              <a:rPr lang="en-US" dirty="0" smtClean="0"/>
              <a:t>It is possible that other such materials will be developed</a:t>
            </a:r>
          </a:p>
          <a:p>
            <a:pPr lvl="2"/>
            <a:endParaRPr lang="en-US" dirty="0"/>
          </a:p>
        </p:txBody>
      </p:sp>
    </p:spTree>
    <p:extLst>
      <p:ext uri="{BB962C8B-B14F-4D97-AF65-F5344CB8AC3E}">
        <p14:creationId xmlns:p14="http://schemas.microsoft.com/office/powerpoint/2010/main" val="214700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213" y="152400"/>
            <a:ext cx="8408987" cy="1143000"/>
          </a:xfrm>
        </p:spPr>
        <p:txBody>
          <a:bodyPr/>
          <a:lstStyle/>
          <a:p>
            <a:r>
              <a:rPr lang="en-US" dirty="0" smtClean="0"/>
              <a:t>Domains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Subsequences on a DNA strand are called </a:t>
            </a:r>
            <a:r>
              <a:rPr lang="en-US" dirty="0" smtClean="0">
                <a:solidFill>
                  <a:srgbClr val="FFCC00"/>
                </a:solidFill>
              </a:rPr>
              <a:t>domains</a:t>
            </a:r>
            <a:endParaRPr lang="en-US" dirty="0">
              <a:solidFill>
                <a:srgbClr val="C00000"/>
              </a:solidFill>
            </a:endParaRPr>
          </a:p>
          <a:p>
            <a:pPr lvl="1"/>
            <a:r>
              <a:rPr lang="en-US" i="1" dirty="0" smtClean="0"/>
              <a:t>provided </a:t>
            </a:r>
            <a:r>
              <a:rPr lang="en-US" dirty="0" smtClean="0"/>
              <a:t>they </a:t>
            </a:r>
            <a:r>
              <a:rPr lang="en-US" dirty="0" smtClean="0"/>
              <a:t>are “independent” of each other</a:t>
            </a:r>
          </a:p>
          <a:p>
            <a:endParaRPr lang="en-US" dirty="0" smtClean="0"/>
          </a:p>
          <a:p>
            <a:pPr marL="0" indent="0">
              <a:buNone/>
            </a:pPr>
            <a:endParaRPr lang="en-US" dirty="0" smtClean="0"/>
          </a:p>
          <a:p>
            <a:r>
              <a:rPr lang="en-US" dirty="0" smtClean="0"/>
              <a:t>That is, differently named domains must not </a:t>
            </a:r>
            <a:r>
              <a:rPr lang="en-US" dirty="0" smtClean="0">
                <a:solidFill>
                  <a:srgbClr val="FFCC00"/>
                </a:solidFill>
              </a:rPr>
              <a:t>hybridize</a:t>
            </a:r>
            <a:endParaRPr lang="en-US" dirty="0" smtClean="0"/>
          </a:p>
          <a:p>
            <a:pPr lvl="1"/>
            <a:r>
              <a:rPr lang="en-US" dirty="0" smtClean="0"/>
              <a:t>With each other, with each other’s </a:t>
            </a:r>
            <a:r>
              <a:rPr lang="en-US" dirty="0" smtClean="0"/>
              <a:t>complement, </a:t>
            </a:r>
            <a:r>
              <a:rPr lang="en-US" dirty="0" smtClean="0"/>
              <a:t>with subsequences of each other, </a:t>
            </a:r>
            <a:r>
              <a:rPr lang="en-US" dirty="0"/>
              <a:t>w</a:t>
            </a:r>
            <a:r>
              <a:rPr lang="en-US" dirty="0" smtClean="0"/>
              <a:t>ith concatenations of other domains (or their complements), </a:t>
            </a:r>
            <a:r>
              <a:rPr lang="en-US" dirty="0" smtClean="0"/>
              <a:t>etc</a:t>
            </a:r>
            <a:r>
              <a:rPr lang="en-US" dirty="0" smtClean="0"/>
              <a:t>.</a:t>
            </a:r>
          </a:p>
          <a:p>
            <a:pPr lvl="1"/>
            <a:endParaRPr lang="en-US" dirty="0" smtClean="0"/>
          </a:p>
          <a:p>
            <a:r>
              <a:rPr lang="en-US" dirty="0" smtClean="0"/>
              <a:t>Still somewhat of an open problem</a:t>
            </a:r>
          </a:p>
          <a:p>
            <a:pPr lvl="1"/>
            <a:r>
              <a:rPr lang="en-US" dirty="0" smtClean="0"/>
              <a:t>A large literature</a:t>
            </a:r>
          </a:p>
          <a:p>
            <a:pPr lvl="1"/>
            <a:r>
              <a:rPr lang="en-US" dirty="0" smtClean="0"/>
              <a:t>Can work in practice</a:t>
            </a:r>
          </a:p>
          <a:p>
            <a:pPr lvl="1"/>
            <a:r>
              <a:rPr lang="en-US" dirty="0" smtClean="0"/>
              <a:t>Domain sequences often designed “by hand”</a:t>
            </a:r>
          </a:p>
          <a:p>
            <a:pPr lvl="1"/>
            <a:endParaRPr lang="en-US" dirty="0"/>
          </a:p>
        </p:txBody>
      </p:sp>
      <p:sp>
        <p:nvSpPr>
          <p:cNvPr id="8" name="TextBox 7"/>
          <p:cNvSpPr txBox="1"/>
          <p:nvPr/>
        </p:nvSpPr>
        <p:spPr>
          <a:xfrm>
            <a:off x="2971800" y="2586335"/>
            <a:ext cx="914400" cy="461665"/>
          </a:xfrm>
          <a:prstGeom prst="rect">
            <a:avLst/>
          </a:prstGeom>
          <a:noFill/>
          <a:ln w="50800">
            <a:noFill/>
          </a:ln>
        </p:spPr>
        <p:txBody>
          <a:bodyPr wrap="square" rtlCol="0">
            <a:spAutoFit/>
          </a:bodyPr>
          <a:lstStyle/>
          <a:p>
            <a:pPr algn="ctr"/>
            <a:r>
              <a:rPr lang="en-US" sz="2400" dirty="0" smtClean="0">
                <a:solidFill>
                  <a:schemeClr val="tx1">
                    <a:lumMod val="50000"/>
                    <a:lumOff val="50000"/>
                  </a:schemeClr>
                </a:solidFill>
              </a:rPr>
              <a:t>x</a:t>
            </a:r>
            <a:endParaRPr lang="en-US" sz="2400" dirty="0">
              <a:solidFill>
                <a:schemeClr val="tx1">
                  <a:lumMod val="50000"/>
                  <a:lumOff val="50000"/>
                </a:schemeClr>
              </a:solidFill>
            </a:endParaRPr>
          </a:p>
        </p:txBody>
      </p:sp>
      <p:sp>
        <p:nvSpPr>
          <p:cNvPr id="14" name="TextBox 13"/>
          <p:cNvSpPr txBox="1"/>
          <p:nvPr/>
        </p:nvSpPr>
        <p:spPr>
          <a:xfrm>
            <a:off x="4800600" y="2586335"/>
            <a:ext cx="914400" cy="461665"/>
          </a:xfrm>
          <a:prstGeom prst="rect">
            <a:avLst/>
          </a:prstGeom>
          <a:noFill/>
          <a:ln w="50800">
            <a:noFill/>
          </a:ln>
        </p:spPr>
        <p:txBody>
          <a:bodyPr wrap="square" rtlCol="0">
            <a:spAutoFit/>
          </a:bodyPr>
          <a:lstStyle/>
          <a:p>
            <a:pPr algn="ctr"/>
            <a:r>
              <a:rPr lang="en-US" sz="2400" dirty="0" smtClean="0">
                <a:solidFill>
                  <a:schemeClr val="tx1">
                    <a:lumMod val="50000"/>
                    <a:lumOff val="50000"/>
                  </a:schemeClr>
                </a:solidFill>
              </a:rPr>
              <a:t>z</a:t>
            </a:r>
            <a:endParaRPr lang="en-US" sz="2400" dirty="0">
              <a:solidFill>
                <a:schemeClr val="tx1">
                  <a:lumMod val="50000"/>
                  <a:lumOff val="50000"/>
                </a:schemeClr>
              </a:solidFill>
            </a:endParaRPr>
          </a:p>
        </p:txBody>
      </p:sp>
      <p:sp>
        <p:nvSpPr>
          <p:cNvPr id="11" name="TextBox 10"/>
          <p:cNvSpPr txBox="1"/>
          <p:nvPr/>
        </p:nvSpPr>
        <p:spPr>
          <a:xfrm>
            <a:off x="3886200" y="2586335"/>
            <a:ext cx="914400" cy="461665"/>
          </a:xfrm>
          <a:prstGeom prst="rect">
            <a:avLst/>
          </a:prstGeom>
          <a:noFill/>
          <a:ln w="50800">
            <a:noFill/>
          </a:ln>
        </p:spPr>
        <p:txBody>
          <a:bodyPr wrap="square" rtlCol="0">
            <a:spAutoFit/>
          </a:bodyPr>
          <a:lstStyle/>
          <a:p>
            <a:pPr algn="ctr"/>
            <a:r>
              <a:rPr lang="en-US" sz="2400" dirty="0" smtClean="0">
                <a:solidFill>
                  <a:schemeClr val="tx1">
                    <a:lumMod val="50000"/>
                    <a:lumOff val="50000"/>
                  </a:schemeClr>
                </a:solidFill>
              </a:rPr>
              <a:t>y</a:t>
            </a:r>
            <a:endParaRPr lang="en-US" sz="2400" dirty="0">
              <a:solidFill>
                <a:schemeClr val="tx1">
                  <a:lumMod val="50000"/>
                  <a:lumOff val="50000"/>
                </a:schemeClr>
              </a:solidFill>
            </a:endParaRPr>
          </a:p>
        </p:txBody>
      </p:sp>
      <p:cxnSp>
        <p:nvCxnSpPr>
          <p:cNvPr id="5" name="Straight Connector 4"/>
          <p:cNvCxnSpPr/>
          <p:nvPr/>
        </p:nvCxnSpPr>
        <p:spPr>
          <a:xfrm>
            <a:off x="2971800" y="2586335"/>
            <a:ext cx="914400" cy="0"/>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886200" y="2586335"/>
            <a:ext cx="914400"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800600" y="2586335"/>
            <a:ext cx="914400" cy="0"/>
          </a:xfrm>
          <a:prstGeom prst="line">
            <a:avLst/>
          </a:prstGeom>
          <a:ln w="508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491884" y="2471121"/>
            <a:ext cx="226772" cy="115214"/>
          </a:xfrm>
          <a:prstGeom prst="line">
            <a:avLst/>
          </a:prstGeom>
          <a:ln w="508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714500" y="2286000"/>
            <a:ext cx="5257800" cy="215444"/>
          </a:xfrm>
          <a:prstGeom prst="rect">
            <a:avLst/>
          </a:prstGeom>
          <a:noFill/>
          <a:ln w="50800">
            <a:noFill/>
          </a:ln>
        </p:spPr>
        <p:txBody>
          <a:bodyPr wrap="square" rtlCol="0">
            <a:spAutoFit/>
          </a:bodyPr>
          <a:lstStyle/>
          <a:p>
            <a:pPr algn="ctr"/>
            <a:r>
              <a:rPr lang="en-US" sz="800" dirty="0" smtClean="0">
                <a:solidFill>
                  <a:schemeClr val="tx1">
                    <a:lumMod val="50000"/>
                    <a:lumOff val="50000"/>
                  </a:schemeClr>
                </a:solidFill>
              </a:rPr>
              <a:t>CTTGAGAATCGGATATTTCGGATCGCGATTAAATCAAATG</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37190337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a:off x="2857500" y="2171700"/>
            <a:ext cx="4572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857500" y="2171700"/>
            <a:ext cx="457200" cy="461665"/>
          </a:xfrm>
          <a:prstGeom prst="rect">
            <a:avLst/>
          </a:prstGeom>
          <a:noFill/>
          <a:ln w="50800">
            <a:noFill/>
          </a:ln>
        </p:spPr>
        <p:txBody>
          <a:bodyPr wrap="square" rtlCol="0">
            <a:spAutoFit/>
          </a:bodyPr>
          <a:lstStyle/>
          <a:p>
            <a:pPr algn="ctr"/>
            <a:r>
              <a:rPr lang="en-US" sz="2400" dirty="0" smtClean="0">
                <a:solidFill>
                  <a:srgbClr val="FF0000"/>
                </a:solidFill>
              </a:rPr>
              <a:t>t</a:t>
            </a:r>
            <a:endParaRPr lang="en-US" sz="2400" dirty="0">
              <a:solidFill>
                <a:srgbClr val="FF0000"/>
              </a:solidFill>
            </a:endParaRPr>
          </a:p>
        </p:txBody>
      </p:sp>
      <p:cxnSp>
        <p:nvCxnSpPr>
          <p:cNvPr id="20" name="Straight Connector 19"/>
          <p:cNvCxnSpPr/>
          <p:nvPr/>
        </p:nvCxnSpPr>
        <p:spPr>
          <a:xfrm>
            <a:off x="2857500" y="3543300"/>
            <a:ext cx="4572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857500" y="3543300"/>
            <a:ext cx="226772" cy="115214"/>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857500" y="3086100"/>
            <a:ext cx="457200" cy="461665"/>
          </a:xfrm>
          <a:prstGeom prst="rect">
            <a:avLst/>
          </a:prstGeom>
          <a:noFill/>
          <a:ln w="50800">
            <a:noFill/>
          </a:ln>
        </p:spPr>
        <p:txBody>
          <a:bodyPr wrap="square" rtlCol="0">
            <a:spAutoFit/>
          </a:bodyPr>
          <a:lstStyle/>
          <a:p>
            <a:pPr algn="ctr"/>
            <a:r>
              <a:rPr lang="en-US" sz="2400" dirty="0" smtClean="0">
                <a:solidFill>
                  <a:srgbClr val="FF0000"/>
                </a:solidFill>
              </a:rPr>
              <a:t>t</a:t>
            </a:r>
            <a:endParaRPr lang="en-US" sz="2400" dirty="0">
              <a:solidFill>
                <a:srgbClr val="FF0000"/>
              </a:solidFill>
            </a:endParaRPr>
          </a:p>
        </p:txBody>
      </p:sp>
      <p:cxnSp>
        <p:nvCxnSpPr>
          <p:cNvPr id="27" name="Straight Connector 26"/>
          <p:cNvCxnSpPr/>
          <p:nvPr/>
        </p:nvCxnSpPr>
        <p:spPr>
          <a:xfrm>
            <a:off x="3086100" y="2057400"/>
            <a:ext cx="226772" cy="115214"/>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4000500" y="2514600"/>
            <a:ext cx="1143000" cy="800100"/>
            <a:chOff x="4000500" y="4229100"/>
            <a:chExt cx="1143000" cy="800100"/>
          </a:xfrm>
        </p:grpSpPr>
        <p:sp>
          <p:nvSpPr>
            <p:cNvPr id="29" name="Right Arrow 28"/>
            <p:cNvSpPr/>
            <p:nvPr/>
          </p:nvSpPr>
          <p:spPr>
            <a:xfrm>
              <a:off x="4343400" y="4229100"/>
              <a:ext cx="800100" cy="8001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p:cNvSpPr/>
            <p:nvPr/>
          </p:nvSpPr>
          <p:spPr>
            <a:xfrm flipH="1">
              <a:off x="4000500" y="4229100"/>
              <a:ext cx="800100" cy="8001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1" name="Straight Connector 30"/>
          <p:cNvCxnSpPr/>
          <p:nvPr/>
        </p:nvCxnSpPr>
        <p:spPr>
          <a:xfrm>
            <a:off x="5829300" y="2628900"/>
            <a:ext cx="4572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829300" y="3124200"/>
            <a:ext cx="4572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829300" y="3124200"/>
            <a:ext cx="226772" cy="115214"/>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829300" y="2667000"/>
            <a:ext cx="457200" cy="461665"/>
          </a:xfrm>
          <a:prstGeom prst="rect">
            <a:avLst/>
          </a:prstGeom>
          <a:noFill/>
          <a:ln w="50800">
            <a:noFill/>
          </a:ln>
        </p:spPr>
        <p:txBody>
          <a:bodyPr wrap="square" rtlCol="0">
            <a:spAutoFit/>
          </a:bodyPr>
          <a:lstStyle/>
          <a:p>
            <a:pPr algn="ctr"/>
            <a:r>
              <a:rPr lang="en-US" sz="2400" dirty="0" smtClean="0">
                <a:solidFill>
                  <a:srgbClr val="FF0000"/>
                </a:solidFill>
              </a:rPr>
              <a:t>t</a:t>
            </a:r>
            <a:endParaRPr lang="en-US" sz="2400" dirty="0">
              <a:solidFill>
                <a:srgbClr val="FF0000"/>
              </a:solidFill>
            </a:endParaRPr>
          </a:p>
        </p:txBody>
      </p:sp>
      <p:cxnSp>
        <p:nvCxnSpPr>
          <p:cNvPr id="36" name="Straight Connector 35"/>
          <p:cNvCxnSpPr/>
          <p:nvPr/>
        </p:nvCxnSpPr>
        <p:spPr>
          <a:xfrm>
            <a:off x="6057900" y="2514600"/>
            <a:ext cx="226772" cy="115214"/>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400300" y="4114800"/>
            <a:ext cx="4424609" cy="523220"/>
          </a:xfrm>
          <a:prstGeom prst="rect">
            <a:avLst/>
          </a:prstGeom>
          <a:noFill/>
        </p:spPr>
        <p:txBody>
          <a:bodyPr wrap="none" rtlCol="0">
            <a:spAutoFit/>
          </a:bodyPr>
          <a:lstStyle/>
          <a:p>
            <a:r>
              <a:rPr lang="en-US" sz="2800" dirty="0" smtClean="0"/>
              <a:t>Reversible Hybridization</a:t>
            </a:r>
            <a:endParaRPr lang="en-US" sz="2800" dirty="0"/>
          </a:p>
        </p:txBody>
      </p:sp>
      <p:sp>
        <p:nvSpPr>
          <p:cNvPr id="3" name="Title 2"/>
          <p:cNvSpPr>
            <a:spLocks noGrp="1"/>
          </p:cNvSpPr>
          <p:nvPr>
            <p:ph type="title"/>
          </p:nvPr>
        </p:nvSpPr>
        <p:spPr/>
        <p:txBody>
          <a:bodyPr/>
          <a:lstStyle/>
          <a:p>
            <a:r>
              <a:rPr lang="en-US" dirty="0" smtClean="0"/>
              <a:t>Short Domains</a:t>
            </a:r>
            <a:endParaRPr lang="en-US" dirty="0"/>
          </a:p>
        </p:txBody>
      </p:sp>
    </p:spTree>
    <p:extLst>
      <p:ext uri="{BB962C8B-B14F-4D97-AF65-F5344CB8AC3E}">
        <p14:creationId xmlns:p14="http://schemas.microsoft.com/office/powerpoint/2010/main" val="9964353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Hardware Argument</a:t>
            </a:r>
            <a:endParaRPr lang="en-US" dirty="0"/>
          </a:p>
        </p:txBody>
      </p:sp>
      <p:sp>
        <p:nvSpPr>
          <p:cNvPr id="3" name="Subtitle 2"/>
          <p:cNvSpPr>
            <a:spLocks noGrp="1"/>
          </p:cNvSpPr>
          <p:nvPr>
            <p:ph type="subTitle" idx="1"/>
          </p:nvPr>
        </p:nvSpPr>
        <p:spPr/>
        <p:txBody>
          <a:bodyPr/>
          <a:lstStyle/>
          <a:p>
            <a:r>
              <a:rPr lang="en-US" dirty="0"/>
              <a:t>Smaller and smaller things can be built</a:t>
            </a:r>
          </a:p>
          <a:p>
            <a:endParaRPr lang="en-US" dirty="0"/>
          </a:p>
        </p:txBody>
      </p:sp>
    </p:spTree>
    <p:extLst>
      <p:ext uri="{BB962C8B-B14F-4D97-AF65-F5344CB8AC3E}">
        <p14:creationId xmlns:p14="http://schemas.microsoft.com/office/powerpoint/2010/main" val="37438866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 Domains</a:t>
            </a:r>
            <a:endParaRPr lang="en-US" dirty="0"/>
          </a:p>
        </p:txBody>
      </p:sp>
      <p:cxnSp>
        <p:nvCxnSpPr>
          <p:cNvPr id="4" name="Straight Connector 3"/>
          <p:cNvCxnSpPr/>
          <p:nvPr/>
        </p:nvCxnSpPr>
        <p:spPr>
          <a:xfrm>
            <a:off x="2400300" y="2171700"/>
            <a:ext cx="9144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3091584" y="2056486"/>
            <a:ext cx="226772" cy="115214"/>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400300" y="2171700"/>
            <a:ext cx="914400" cy="461665"/>
          </a:xfrm>
          <a:prstGeom prst="rect">
            <a:avLst/>
          </a:prstGeom>
          <a:noFill/>
          <a:ln w="50800">
            <a:noFill/>
          </a:ln>
        </p:spPr>
        <p:txBody>
          <a:bodyPr wrap="square" rtlCol="0">
            <a:spAutoFit/>
          </a:bodyPr>
          <a:lstStyle/>
          <a:p>
            <a:pPr algn="ctr"/>
            <a:r>
              <a:rPr lang="en-US" sz="2400" dirty="0" smtClean="0">
                <a:solidFill>
                  <a:schemeClr val="tx1">
                    <a:lumMod val="50000"/>
                    <a:lumOff val="50000"/>
                  </a:schemeClr>
                </a:solidFill>
              </a:rPr>
              <a:t>x</a:t>
            </a:r>
            <a:endParaRPr lang="en-US" sz="2400" dirty="0">
              <a:solidFill>
                <a:schemeClr val="tx1">
                  <a:lumMod val="50000"/>
                  <a:lumOff val="50000"/>
                </a:schemeClr>
              </a:solidFill>
            </a:endParaRPr>
          </a:p>
        </p:txBody>
      </p:sp>
      <p:sp>
        <p:nvSpPr>
          <p:cNvPr id="22" name="Right Arrow 21"/>
          <p:cNvSpPr/>
          <p:nvPr/>
        </p:nvSpPr>
        <p:spPr>
          <a:xfrm>
            <a:off x="4343400" y="2514600"/>
            <a:ext cx="800100" cy="8001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p:nvPr/>
        </p:nvCxnSpPr>
        <p:spPr>
          <a:xfrm>
            <a:off x="2400300" y="3543300"/>
            <a:ext cx="9144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400300" y="3543300"/>
            <a:ext cx="226772" cy="115214"/>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400300" y="3086100"/>
            <a:ext cx="914400" cy="461665"/>
          </a:xfrm>
          <a:prstGeom prst="rect">
            <a:avLst/>
          </a:prstGeom>
          <a:noFill/>
          <a:ln w="50800">
            <a:noFill/>
          </a:ln>
        </p:spPr>
        <p:txBody>
          <a:bodyPr wrap="square" rtlCol="0">
            <a:spAutoFit/>
          </a:bodyPr>
          <a:lstStyle/>
          <a:p>
            <a:pPr algn="ctr"/>
            <a:r>
              <a:rPr lang="en-US" sz="2400" dirty="0" smtClean="0">
                <a:solidFill>
                  <a:schemeClr val="tx1">
                    <a:lumMod val="50000"/>
                    <a:lumOff val="50000"/>
                  </a:schemeClr>
                </a:solidFill>
              </a:rPr>
              <a:t>x</a:t>
            </a:r>
            <a:endParaRPr lang="en-US" sz="2400" dirty="0">
              <a:solidFill>
                <a:schemeClr val="tx1">
                  <a:lumMod val="50000"/>
                  <a:lumOff val="50000"/>
                </a:schemeClr>
              </a:solidFill>
            </a:endParaRPr>
          </a:p>
        </p:txBody>
      </p:sp>
      <p:cxnSp>
        <p:nvCxnSpPr>
          <p:cNvPr id="32" name="Straight Connector 31"/>
          <p:cNvCxnSpPr/>
          <p:nvPr/>
        </p:nvCxnSpPr>
        <p:spPr>
          <a:xfrm>
            <a:off x="5829300" y="3200400"/>
            <a:ext cx="9144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5829300" y="2743200"/>
            <a:ext cx="914400" cy="461665"/>
          </a:xfrm>
          <a:prstGeom prst="rect">
            <a:avLst/>
          </a:prstGeom>
          <a:noFill/>
          <a:ln w="50800">
            <a:noFill/>
          </a:ln>
        </p:spPr>
        <p:txBody>
          <a:bodyPr wrap="square" rtlCol="0">
            <a:spAutoFit/>
          </a:bodyPr>
          <a:lstStyle/>
          <a:p>
            <a:pPr algn="ctr"/>
            <a:r>
              <a:rPr lang="en-US" sz="2400" dirty="0" smtClean="0">
                <a:solidFill>
                  <a:schemeClr val="tx1">
                    <a:lumMod val="50000"/>
                    <a:lumOff val="50000"/>
                  </a:schemeClr>
                </a:solidFill>
              </a:rPr>
              <a:t>x</a:t>
            </a:r>
            <a:endParaRPr lang="en-US" sz="2400" dirty="0">
              <a:solidFill>
                <a:schemeClr val="tx1">
                  <a:lumMod val="50000"/>
                  <a:lumOff val="50000"/>
                </a:schemeClr>
              </a:solidFill>
            </a:endParaRPr>
          </a:p>
        </p:txBody>
      </p:sp>
      <p:cxnSp>
        <p:nvCxnSpPr>
          <p:cNvPr id="34" name="Straight Connector 33"/>
          <p:cNvCxnSpPr/>
          <p:nvPr/>
        </p:nvCxnSpPr>
        <p:spPr>
          <a:xfrm>
            <a:off x="5829300" y="2742286"/>
            <a:ext cx="9144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520584" y="2627072"/>
            <a:ext cx="226772" cy="115214"/>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829300" y="3200400"/>
            <a:ext cx="226772" cy="115214"/>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286000" y="4114800"/>
            <a:ext cx="4596130" cy="523220"/>
          </a:xfrm>
          <a:prstGeom prst="rect">
            <a:avLst/>
          </a:prstGeom>
          <a:noFill/>
        </p:spPr>
        <p:txBody>
          <a:bodyPr wrap="none" rtlCol="0">
            <a:spAutoFit/>
          </a:bodyPr>
          <a:lstStyle/>
          <a:p>
            <a:r>
              <a:rPr lang="en-US" sz="2800" dirty="0" smtClean="0"/>
              <a:t>Irreversible Hybridization</a:t>
            </a:r>
            <a:endParaRPr lang="en-US" sz="2800" dirty="0"/>
          </a:p>
        </p:txBody>
      </p:sp>
    </p:spTree>
    <p:extLst>
      <p:ext uri="{BB962C8B-B14F-4D97-AF65-F5344CB8AC3E}">
        <p14:creationId xmlns:p14="http://schemas.microsoft.com/office/powerpoint/2010/main" val="828794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Strand Displacement</a:t>
            </a:r>
            <a:endParaRPr lang="en-US" dirty="0"/>
          </a:p>
        </p:txBody>
      </p:sp>
      <p:cxnSp>
        <p:nvCxnSpPr>
          <p:cNvPr id="10" name="Straight Connector 9"/>
          <p:cNvCxnSpPr/>
          <p:nvPr/>
        </p:nvCxnSpPr>
        <p:spPr>
          <a:xfrm>
            <a:off x="3771900" y="1943100"/>
            <a:ext cx="4572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229100" y="1943100"/>
            <a:ext cx="9144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920384" y="1827886"/>
            <a:ext cx="226772" cy="115214"/>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771900" y="1943100"/>
            <a:ext cx="457200" cy="461665"/>
          </a:xfrm>
          <a:prstGeom prst="rect">
            <a:avLst/>
          </a:prstGeom>
          <a:noFill/>
          <a:ln w="50800">
            <a:noFill/>
          </a:ln>
        </p:spPr>
        <p:txBody>
          <a:bodyPr wrap="square" rtlCol="0">
            <a:spAutoFit/>
          </a:bodyPr>
          <a:lstStyle/>
          <a:p>
            <a:pPr algn="ctr"/>
            <a:r>
              <a:rPr lang="en-US" sz="2400" dirty="0" smtClean="0">
                <a:solidFill>
                  <a:srgbClr val="FF0000"/>
                </a:solidFill>
              </a:rPr>
              <a:t>t</a:t>
            </a:r>
            <a:endParaRPr lang="en-US" sz="2400" dirty="0">
              <a:solidFill>
                <a:srgbClr val="FF0000"/>
              </a:solidFill>
            </a:endParaRPr>
          </a:p>
        </p:txBody>
      </p:sp>
      <p:sp>
        <p:nvSpPr>
          <p:cNvPr id="14" name="TextBox 13"/>
          <p:cNvSpPr txBox="1"/>
          <p:nvPr/>
        </p:nvSpPr>
        <p:spPr>
          <a:xfrm>
            <a:off x="4229100" y="1943100"/>
            <a:ext cx="914400" cy="461665"/>
          </a:xfrm>
          <a:prstGeom prst="rect">
            <a:avLst/>
          </a:prstGeom>
          <a:noFill/>
          <a:ln w="50800">
            <a:noFill/>
          </a:ln>
        </p:spPr>
        <p:txBody>
          <a:bodyPr wrap="square" rtlCol="0">
            <a:spAutoFit/>
          </a:bodyPr>
          <a:lstStyle/>
          <a:p>
            <a:pPr algn="ctr"/>
            <a:r>
              <a:rPr lang="en-US" sz="2400" dirty="0" smtClean="0">
                <a:solidFill>
                  <a:schemeClr val="tx1">
                    <a:lumMod val="50000"/>
                    <a:lumOff val="50000"/>
                  </a:schemeClr>
                </a:solidFill>
              </a:rPr>
              <a:t>x</a:t>
            </a:r>
            <a:endParaRPr lang="en-US" sz="2400" dirty="0">
              <a:solidFill>
                <a:schemeClr val="tx1">
                  <a:lumMod val="50000"/>
                  <a:lumOff val="50000"/>
                </a:schemeClr>
              </a:solidFill>
            </a:endParaRPr>
          </a:p>
        </p:txBody>
      </p:sp>
      <p:cxnSp>
        <p:nvCxnSpPr>
          <p:cNvPr id="68" name="Straight Connector 67"/>
          <p:cNvCxnSpPr/>
          <p:nvPr/>
        </p:nvCxnSpPr>
        <p:spPr>
          <a:xfrm>
            <a:off x="3771900" y="3314700"/>
            <a:ext cx="4572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3771900" y="3314700"/>
            <a:ext cx="226772" cy="115214"/>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4229100" y="3314700"/>
            <a:ext cx="9144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4229100" y="2857500"/>
            <a:ext cx="914400" cy="461665"/>
          </a:xfrm>
          <a:prstGeom prst="rect">
            <a:avLst/>
          </a:prstGeom>
          <a:noFill/>
          <a:ln w="50800">
            <a:noFill/>
          </a:ln>
        </p:spPr>
        <p:txBody>
          <a:bodyPr wrap="square" rtlCol="0">
            <a:spAutoFit/>
          </a:bodyPr>
          <a:lstStyle/>
          <a:p>
            <a:pPr algn="ctr"/>
            <a:r>
              <a:rPr lang="en-US" sz="2400" dirty="0" smtClean="0">
                <a:solidFill>
                  <a:schemeClr val="tx1">
                    <a:lumMod val="50000"/>
                    <a:lumOff val="50000"/>
                  </a:schemeClr>
                </a:solidFill>
              </a:rPr>
              <a:t>x</a:t>
            </a:r>
            <a:endParaRPr lang="en-US" sz="2400" dirty="0">
              <a:solidFill>
                <a:schemeClr val="tx1">
                  <a:lumMod val="50000"/>
                  <a:lumOff val="50000"/>
                </a:schemeClr>
              </a:solidFill>
            </a:endParaRPr>
          </a:p>
        </p:txBody>
      </p:sp>
      <p:sp>
        <p:nvSpPr>
          <p:cNvPr id="82" name="TextBox 81"/>
          <p:cNvSpPr txBox="1"/>
          <p:nvPr/>
        </p:nvSpPr>
        <p:spPr>
          <a:xfrm>
            <a:off x="3771900" y="2857500"/>
            <a:ext cx="457200" cy="461665"/>
          </a:xfrm>
          <a:prstGeom prst="rect">
            <a:avLst/>
          </a:prstGeom>
          <a:noFill/>
          <a:ln w="50800">
            <a:noFill/>
          </a:ln>
        </p:spPr>
        <p:txBody>
          <a:bodyPr wrap="square" rtlCol="0">
            <a:spAutoFit/>
          </a:bodyPr>
          <a:lstStyle/>
          <a:p>
            <a:pPr algn="ctr"/>
            <a:r>
              <a:rPr lang="en-US" sz="2400" dirty="0" smtClean="0">
                <a:solidFill>
                  <a:srgbClr val="FF0000"/>
                </a:solidFill>
              </a:rPr>
              <a:t>t</a:t>
            </a:r>
            <a:endParaRPr lang="en-US" sz="2400" dirty="0">
              <a:solidFill>
                <a:srgbClr val="FF0000"/>
              </a:solidFill>
            </a:endParaRPr>
          </a:p>
        </p:txBody>
      </p:sp>
      <p:cxnSp>
        <p:nvCxnSpPr>
          <p:cNvPr id="115" name="Straight Connector 114"/>
          <p:cNvCxnSpPr/>
          <p:nvPr/>
        </p:nvCxnSpPr>
        <p:spPr>
          <a:xfrm>
            <a:off x="4229100" y="2856586"/>
            <a:ext cx="9144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4920384" y="2741372"/>
            <a:ext cx="226772" cy="115214"/>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7" name="TextBox 116"/>
          <p:cNvSpPr txBox="1"/>
          <p:nvPr/>
        </p:nvSpPr>
        <p:spPr>
          <a:xfrm>
            <a:off x="2743200" y="4114800"/>
            <a:ext cx="3591048" cy="523220"/>
          </a:xfrm>
          <a:prstGeom prst="rect">
            <a:avLst/>
          </a:prstGeom>
          <a:noFill/>
        </p:spPr>
        <p:txBody>
          <a:bodyPr wrap="none" rtlCol="0">
            <a:spAutoFit/>
          </a:bodyPr>
          <a:lstStyle/>
          <a:p>
            <a:r>
              <a:rPr lang="en-US" sz="2800" dirty="0" smtClean="0"/>
              <a:t>“Toehold Mediated”</a:t>
            </a:r>
            <a:endParaRPr lang="en-US" sz="2800" dirty="0"/>
          </a:p>
        </p:txBody>
      </p:sp>
    </p:spTree>
    <p:extLst>
      <p:ext uri="{BB962C8B-B14F-4D97-AF65-F5344CB8AC3E}">
        <p14:creationId xmlns:p14="http://schemas.microsoft.com/office/powerpoint/2010/main" val="41635344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Strand Displacement</a:t>
            </a:r>
            <a:endParaRPr lang="en-US" dirty="0"/>
          </a:p>
        </p:txBody>
      </p:sp>
      <p:cxnSp>
        <p:nvCxnSpPr>
          <p:cNvPr id="10" name="Straight Connector 9"/>
          <p:cNvCxnSpPr/>
          <p:nvPr/>
        </p:nvCxnSpPr>
        <p:spPr>
          <a:xfrm>
            <a:off x="3771900" y="2857500"/>
            <a:ext cx="4572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771900" y="3314700"/>
            <a:ext cx="4572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3771900" y="3314700"/>
            <a:ext cx="226772" cy="115214"/>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4229100" y="3314700"/>
            <a:ext cx="9144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4229100" y="2857500"/>
            <a:ext cx="914400" cy="461665"/>
          </a:xfrm>
          <a:prstGeom prst="rect">
            <a:avLst/>
          </a:prstGeom>
          <a:noFill/>
          <a:ln w="50800">
            <a:noFill/>
          </a:ln>
        </p:spPr>
        <p:txBody>
          <a:bodyPr wrap="square" rtlCol="0">
            <a:spAutoFit/>
          </a:bodyPr>
          <a:lstStyle/>
          <a:p>
            <a:pPr algn="ctr"/>
            <a:r>
              <a:rPr lang="en-US" sz="2400" dirty="0" smtClean="0">
                <a:solidFill>
                  <a:schemeClr val="tx1">
                    <a:lumMod val="50000"/>
                    <a:lumOff val="50000"/>
                  </a:schemeClr>
                </a:solidFill>
              </a:rPr>
              <a:t>x</a:t>
            </a:r>
            <a:endParaRPr lang="en-US" sz="2400" dirty="0">
              <a:solidFill>
                <a:schemeClr val="tx1">
                  <a:lumMod val="50000"/>
                  <a:lumOff val="50000"/>
                </a:schemeClr>
              </a:solidFill>
            </a:endParaRPr>
          </a:p>
        </p:txBody>
      </p:sp>
      <p:sp>
        <p:nvSpPr>
          <p:cNvPr id="82" name="TextBox 81"/>
          <p:cNvSpPr txBox="1"/>
          <p:nvPr/>
        </p:nvSpPr>
        <p:spPr>
          <a:xfrm>
            <a:off x="3771900" y="2857500"/>
            <a:ext cx="457200" cy="461665"/>
          </a:xfrm>
          <a:prstGeom prst="rect">
            <a:avLst/>
          </a:prstGeom>
          <a:noFill/>
          <a:ln w="50800">
            <a:noFill/>
          </a:ln>
        </p:spPr>
        <p:txBody>
          <a:bodyPr wrap="square" rtlCol="0">
            <a:spAutoFit/>
          </a:bodyPr>
          <a:lstStyle/>
          <a:p>
            <a:pPr algn="ctr"/>
            <a:r>
              <a:rPr lang="en-US" sz="2400" dirty="0" smtClean="0">
                <a:solidFill>
                  <a:srgbClr val="FF0000"/>
                </a:solidFill>
              </a:rPr>
              <a:t>t</a:t>
            </a:r>
            <a:endParaRPr lang="en-US" sz="2400" dirty="0">
              <a:solidFill>
                <a:srgbClr val="FF0000"/>
              </a:solidFill>
            </a:endParaRPr>
          </a:p>
        </p:txBody>
      </p:sp>
      <p:cxnSp>
        <p:nvCxnSpPr>
          <p:cNvPr id="115" name="Straight Connector 114"/>
          <p:cNvCxnSpPr/>
          <p:nvPr/>
        </p:nvCxnSpPr>
        <p:spPr>
          <a:xfrm>
            <a:off x="4229100" y="2856586"/>
            <a:ext cx="914400" cy="0"/>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4920384" y="2741372"/>
            <a:ext cx="226772" cy="115214"/>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4914900" y="2400300"/>
            <a:ext cx="232256"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4686300" y="2400300"/>
            <a:ext cx="457200" cy="22860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4229100" y="2628900"/>
            <a:ext cx="457200" cy="22860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2971800" y="4114800"/>
            <a:ext cx="3033203" cy="523220"/>
          </a:xfrm>
          <a:prstGeom prst="rect">
            <a:avLst/>
          </a:prstGeom>
          <a:noFill/>
        </p:spPr>
        <p:txBody>
          <a:bodyPr wrap="none" rtlCol="0">
            <a:spAutoFit/>
          </a:bodyPr>
          <a:lstStyle/>
          <a:p>
            <a:r>
              <a:rPr lang="en-US" sz="2800" dirty="0" smtClean="0"/>
              <a:t>Toehold Binding</a:t>
            </a:r>
            <a:endParaRPr lang="en-US" sz="2800" dirty="0"/>
          </a:p>
        </p:txBody>
      </p:sp>
    </p:spTree>
    <p:extLst>
      <p:ext uri="{BB962C8B-B14F-4D97-AF65-F5344CB8AC3E}">
        <p14:creationId xmlns:p14="http://schemas.microsoft.com/office/powerpoint/2010/main" val="35424039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Strand Displacement</a:t>
            </a:r>
            <a:endParaRPr lang="en-US" dirty="0"/>
          </a:p>
        </p:txBody>
      </p:sp>
      <p:cxnSp>
        <p:nvCxnSpPr>
          <p:cNvPr id="10" name="Straight Connector 9"/>
          <p:cNvCxnSpPr/>
          <p:nvPr/>
        </p:nvCxnSpPr>
        <p:spPr>
          <a:xfrm>
            <a:off x="3771900" y="2857500"/>
            <a:ext cx="4572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771900" y="3314700"/>
            <a:ext cx="4572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3771900" y="3314700"/>
            <a:ext cx="226772" cy="115214"/>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4229100" y="3314700"/>
            <a:ext cx="9144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4229100" y="2857500"/>
            <a:ext cx="914400" cy="461665"/>
          </a:xfrm>
          <a:prstGeom prst="rect">
            <a:avLst/>
          </a:prstGeom>
          <a:noFill/>
          <a:ln w="50800">
            <a:noFill/>
          </a:ln>
        </p:spPr>
        <p:txBody>
          <a:bodyPr wrap="square" rtlCol="0">
            <a:spAutoFit/>
          </a:bodyPr>
          <a:lstStyle/>
          <a:p>
            <a:pPr algn="ctr"/>
            <a:r>
              <a:rPr lang="en-US" sz="2400" dirty="0" smtClean="0">
                <a:solidFill>
                  <a:schemeClr val="tx1">
                    <a:lumMod val="50000"/>
                    <a:lumOff val="50000"/>
                  </a:schemeClr>
                </a:solidFill>
              </a:rPr>
              <a:t>x</a:t>
            </a:r>
            <a:endParaRPr lang="en-US" sz="2400" dirty="0">
              <a:solidFill>
                <a:schemeClr val="tx1">
                  <a:lumMod val="50000"/>
                  <a:lumOff val="50000"/>
                </a:schemeClr>
              </a:solidFill>
            </a:endParaRPr>
          </a:p>
        </p:txBody>
      </p:sp>
      <p:sp>
        <p:nvSpPr>
          <p:cNvPr id="82" name="TextBox 81"/>
          <p:cNvSpPr txBox="1"/>
          <p:nvPr/>
        </p:nvSpPr>
        <p:spPr>
          <a:xfrm>
            <a:off x="3771900" y="2857500"/>
            <a:ext cx="457200" cy="461665"/>
          </a:xfrm>
          <a:prstGeom prst="rect">
            <a:avLst/>
          </a:prstGeom>
          <a:noFill/>
          <a:ln w="50800">
            <a:noFill/>
          </a:ln>
        </p:spPr>
        <p:txBody>
          <a:bodyPr wrap="square" rtlCol="0">
            <a:spAutoFit/>
          </a:bodyPr>
          <a:lstStyle/>
          <a:p>
            <a:pPr algn="ctr"/>
            <a:r>
              <a:rPr lang="en-US" sz="2400" dirty="0" smtClean="0">
                <a:solidFill>
                  <a:srgbClr val="FF0000"/>
                </a:solidFill>
              </a:rPr>
              <a:t>t</a:t>
            </a:r>
            <a:endParaRPr lang="en-US" sz="2400" dirty="0">
              <a:solidFill>
                <a:srgbClr val="FF0000"/>
              </a:solidFill>
            </a:endParaRPr>
          </a:p>
        </p:txBody>
      </p:sp>
      <p:cxnSp>
        <p:nvCxnSpPr>
          <p:cNvPr id="116" name="Straight Connector 115"/>
          <p:cNvCxnSpPr/>
          <p:nvPr/>
        </p:nvCxnSpPr>
        <p:spPr>
          <a:xfrm>
            <a:off x="4920384" y="2741372"/>
            <a:ext cx="226772" cy="115214"/>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686300" y="2857500"/>
            <a:ext cx="457200" cy="0"/>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4229100" y="2628900"/>
            <a:ext cx="457200" cy="228600"/>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914900" y="2628900"/>
            <a:ext cx="232256"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4229100" y="2857500"/>
            <a:ext cx="457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4686300" y="2628900"/>
            <a:ext cx="457200" cy="22860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2971800" y="4114800"/>
            <a:ext cx="3148619" cy="523220"/>
          </a:xfrm>
          <a:prstGeom prst="rect">
            <a:avLst/>
          </a:prstGeom>
          <a:noFill/>
        </p:spPr>
        <p:txBody>
          <a:bodyPr wrap="none" rtlCol="0">
            <a:spAutoFit/>
          </a:bodyPr>
          <a:lstStyle/>
          <a:p>
            <a:r>
              <a:rPr lang="en-US" sz="2800" dirty="0" smtClean="0"/>
              <a:t>Branch Migration</a:t>
            </a:r>
            <a:endParaRPr lang="en-US" sz="2800" dirty="0"/>
          </a:p>
        </p:txBody>
      </p:sp>
    </p:spTree>
    <p:extLst>
      <p:ext uri="{BB962C8B-B14F-4D97-AF65-F5344CB8AC3E}">
        <p14:creationId xmlns:p14="http://schemas.microsoft.com/office/powerpoint/2010/main" val="38285063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Strand Displacement</a:t>
            </a:r>
            <a:endParaRPr lang="en-US" dirty="0"/>
          </a:p>
        </p:txBody>
      </p:sp>
      <p:cxnSp>
        <p:nvCxnSpPr>
          <p:cNvPr id="10" name="Straight Connector 9"/>
          <p:cNvCxnSpPr/>
          <p:nvPr/>
        </p:nvCxnSpPr>
        <p:spPr>
          <a:xfrm>
            <a:off x="3771900" y="2857500"/>
            <a:ext cx="4572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771900" y="3314700"/>
            <a:ext cx="4572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3771900" y="3314700"/>
            <a:ext cx="226772" cy="115214"/>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4229100" y="3314700"/>
            <a:ext cx="9144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4229100" y="2857500"/>
            <a:ext cx="914400" cy="461665"/>
          </a:xfrm>
          <a:prstGeom prst="rect">
            <a:avLst/>
          </a:prstGeom>
          <a:noFill/>
          <a:ln w="50800">
            <a:noFill/>
          </a:ln>
        </p:spPr>
        <p:txBody>
          <a:bodyPr wrap="square" rtlCol="0">
            <a:spAutoFit/>
          </a:bodyPr>
          <a:lstStyle/>
          <a:p>
            <a:pPr algn="ctr"/>
            <a:r>
              <a:rPr lang="en-US" sz="2400" dirty="0" smtClean="0">
                <a:solidFill>
                  <a:schemeClr val="tx1">
                    <a:lumMod val="50000"/>
                    <a:lumOff val="50000"/>
                  </a:schemeClr>
                </a:solidFill>
              </a:rPr>
              <a:t>x</a:t>
            </a:r>
            <a:endParaRPr lang="en-US" sz="2400" dirty="0">
              <a:solidFill>
                <a:schemeClr val="tx1">
                  <a:lumMod val="50000"/>
                  <a:lumOff val="50000"/>
                </a:schemeClr>
              </a:solidFill>
            </a:endParaRPr>
          </a:p>
        </p:txBody>
      </p:sp>
      <p:sp>
        <p:nvSpPr>
          <p:cNvPr id="82" name="TextBox 81"/>
          <p:cNvSpPr txBox="1"/>
          <p:nvPr/>
        </p:nvSpPr>
        <p:spPr>
          <a:xfrm>
            <a:off x="3771900" y="2857500"/>
            <a:ext cx="457200" cy="461665"/>
          </a:xfrm>
          <a:prstGeom prst="rect">
            <a:avLst/>
          </a:prstGeom>
          <a:noFill/>
          <a:ln w="50800">
            <a:noFill/>
          </a:ln>
        </p:spPr>
        <p:txBody>
          <a:bodyPr wrap="square" rtlCol="0">
            <a:spAutoFit/>
          </a:bodyPr>
          <a:lstStyle/>
          <a:p>
            <a:pPr algn="ctr"/>
            <a:r>
              <a:rPr lang="en-US" sz="2400" dirty="0" smtClean="0">
                <a:solidFill>
                  <a:srgbClr val="FF0000"/>
                </a:solidFill>
              </a:rPr>
              <a:t>t</a:t>
            </a:r>
            <a:endParaRPr lang="en-US" sz="2400" dirty="0">
              <a:solidFill>
                <a:srgbClr val="FF0000"/>
              </a:solidFill>
            </a:endParaRPr>
          </a:p>
        </p:txBody>
      </p:sp>
      <p:cxnSp>
        <p:nvCxnSpPr>
          <p:cNvPr id="116" name="Straight Connector 115"/>
          <p:cNvCxnSpPr/>
          <p:nvPr/>
        </p:nvCxnSpPr>
        <p:spPr>
          <a:xfrm rot="1800000">
            <a:off x="4928513" y="2677875"/>
            <a:ext cx="226772" cy="115214"/>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4229100" y="2400300"/>
            <a:ext cx="457200" cy="228600"/>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4686300" y="2628900"/>
            <a:ext cx="457200" cy="228600"/>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4229100" y="2857500"/>
            <a:ext cx="9144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4920384" y="2742286"/>
            <a:ext cx="226772" cy="115214"/>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3314700" y="4114800"/>
            <a:ext cx="2547492" cy="523220"/>
          </a:xfrm>
          <a:prstGeom prst="rect">
            <a:avLst/>
          </a:prstGeom>
          <a:noFill/>
        </p:spPr>
        <p:txBody>
          <a:bodyPr wrap="none" rtlCol="0">
            <a:spAutoFit/>
          </a:bodyPr>
          <a:lstStyle/>
          <a:p>
            <a:r>
              <a:rPr lang="en-US" sz="2800" dirty="0" smtClean="0"/>
              <a:t>Displacement</a:t>
            </a:r>
            <a:endParaRPr lang="en-US" sz="2800" dirty="0"/>
          </a:p>
        </p:txBody>
      </p:sp>
    </p:spTree>
    <p:extLst>
      <p:ext uri="{BB962C8B-B14F-4D97-AF65-F5344CB8AC3E}">
        <p14:creationId xmlns:p14="http://schemas.microsoft.com/office/powerpoint/2010/main" val="18642677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Strand Displacement</a:t>
            </a:r>
            <a:endParaRPr lang="en-US" dirty="0"/>
          </a:p>
        </p:txBody>
      </p:sp>
      <p:cxnSp>
        <p:nvCxnSpPr>
          <p:cNvPr id="10" name="Straight Connector 9"/>
          <p:cNvCxnSpPr/>
          <p:nvPr/>
        </p:nvCxnSpPr>
        <p:spPr>
          <a:xfrm>
            <a:off x="3771900" y="2857500"/>
            <a:ext cx="4572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771900" y="3314700"/>
            <a:ext cx="4572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3771900" y="3314700"/>
            <a:ext cx="226772" cy="115214"/>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4229100" y="3314700"/>
            <a:ext cx="9144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4229100" y="2857500"/>
            <a:ext cx="914400" cy="461665"/>
          </a:xfrm>
          <a:prstGeom prst="rect">
            <a:avLst/>
          </a:prstGeom>
          <a:noFill/>
          <a:ln w="50800">
            <a:noFill/>
          </a:ln>
        </p:spPr>
        <p:txBody>
          <a:bodyPr wrap="square" rtlCol="0">
            <a:spAutoFit/>
          </a:bodyPr>
          <a:lstStyle/>
          <a:p>
            <a:pPr algn="ctr"/>
            <a:r>
              <a:rPr lang="en-US" sz="2400" dirty="0" smtClean="0">
                <a:solidFill>
                  <a:schemeClr val="tx1">
                    <a:lumMod val="50000"/>
                    <a:lumOff val="50000"/>
                  </a:schemeClr>
                </a:solidFill>
              </a:rPr>
              <a:t>x</a:t>
            </a:r>
            <a:endParaRPr lang="en-US" sz="2400" dirty="0">
              <a:solidFill>
                <a:schemeClr val="tx1">
                  <a:lumMod val="50000"/>
                  <a:lumOff val="50000"/>
                </a:schemeClr>
              </a:solidFill>
            </a:endParaRPr>
          </a:p>
        </p:txBody>
      </p:sp>
      <p:sp>
        <p:nvSpPr>
          <p:cNvPr id="82" name="TextBox 81"/>
          <p:cNvSpPr txBox="1"/>
          <p:nvPr/>
        </p:nvSpPr>
        <p:spPr>
          <a:xfrm>
            <a:off x="3771900" y="2857500"/>
            <a:ext cx="457200" cy="461665"/>
          </a:xfrm>
          <a:prstGeom prst="rect">
            <a:avLst/>
          </a:prstGeom>
          <a:noFill/>
          <a:ln w="50800">
            <a:noFill/>
          </a:ln>
        </p:spPr>
        <p:txBody>
          <a:bodyPr wrap="square" rtlCol="0">
            <a:spAutoFit/>
          </a:bodyPr>
          <a:lstStyle/>
          <a:p>
            <a:pPr algn="ctr"/>
            <a:r>
              <a:rPr lang="en-US" sz="2400" dirty="0" smtClean="0">
                <a:solidFill>
                  <a:srgbClr val="FF0000"/>
                </a:solidFill>
              </a:rPr>
              <a:t>t</a:t>
            </a:r>
            <a:endParaRPr lang="en-US" sz="2400" dirty="0">
              <a:solidFill>
                <a:srgbClr val="FF0000"/>
              </a:solidFill>
            </a:endParaRPr>
          </a:p>
        </p:txBody>
      </p:sp>
      <p:cxnSp>
        <p:nvCxnSpPr>
          <p:cNvPr id="57" name="Straight Connector 56"/>
          <p:cNvCxnSpPr/>
          <p:nvPr/>
        </p:nvCxnSpPr>
        <p:spPr>
          <a:xfrm>
            <a:off x="4229100" y="2857500"/>
            <a:ext cx="9144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4920384" y="2742286"/>
            <a:ext cx="226772" cy="115214"/>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4229100" y="1943100"/>
            <a:ext cx="9144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920384" y="1827886"/>
            <a:ext cx="226772" cy="115214"/>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4229100" y="1943100"/>
            <a:ext cx="914400" cy="461665"/>
          </a:xfrm>
          <a:prstGeom prst="rect">
            <a:avLst/>
          </a:prstGeom>
          <a:noFill/>
          <a:ln w="50800">
            <a:noFill/>
          </a:ln>
        </p:spPr>
        <p:txBody>
          <a:bodyPr wrap="square" rtlCol="0">
            <a:spAutoFit/>
          </a:bodyPr>
          <a:lstStyle/>
          <a:p>
            <a:pPr algn="ctr"/>
            <a:r>
              <a:rPr lang="en-US" sz="2400" dirty="0" smtClean="0">
                <a:solidFill>
                  <a:schemeClr val="tx1">
                    <a:lumMod val="50000"/>
                    <a:lumOff val="50000"/>
                  </a:schemeClr>
                </a:solidFill>
              </a:rPr>
              <a:t>x</a:t>
            </a:r>
            <a:endParaRPr lang="en-US" sz="2400" dirty="0">
              <a:solidFill>
                <a:schemeClr val="tx1">
                  <a:lumMod val="50000"/>
                  <a:lumOff val="50000"/>
                </a:schemeClr>
              </a:solidFill>
            </a:endParaRPr>
          </a:p>
        </p:txBody>
      </p:sp>
      <p:sp>
        <p:nvSpPr>
          <p:cNvPr id="72" name="TextBox 71"/>
          <p:cNvSpPr txBox="1"/>
          <p:nvPr/>
        </p:nvSpPr>
        <p:spPr>
          <a:xfrm>
            <a:off x="2917154" y="4114800"/>
            <a:ext cx="3483646" cy="523220"/>
          </a:xfrm>
          <a:prstGeom prst="rect">
            <a:avLst/>
          </a:prstGeom>
          <a:noFill/>
        </p:spPr>
        <p:txBody>
          <a:bodyPr wrap="none" rtlCol="0">
            <a:spAutoFit/>
          </a:bodyPr>
          <a:lstStyle/>
          <a:p>
            <a:r>
              <a:rPr lang="en-US" sz="2800" dirty="0" smtClean="0"/>
              <a:t>Irreversible release</a:t>
            </a:r>
            <a:endParaRPr lang="en-US" sz="2800" dirty="0"/>
          </a:p>
        </p:txBody>
      </p:sp>
    </p:spTree>
    <p:extLst>
      <p:ext uri="{BB962C8B-B14F-4D97-AF65-F5344CB8AC3E}">
        <p14:creationId xmlns:p14="http://schemas.microsoft.com/office/powerpoint/2010/main" val="12981479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extBox 81"/>
          <p:cNvSpPr txBox="1"/>
          <p:nvPr/>
        </p:nvSpPr>
        <p:spPr>
          <a:xfrm>
            <a:off x="3314700" y="2857500"/>
            <a:ext cx="457200" cy="461665"/>
          </a:xfrm>
          <a:prstGeom prst="rect">
            <a:avLst/>
          </a:prstGeom>
          <a:noFill/>
          <a:ln w="50800">
            <a:noFill/>
          </a:ln>
        </p:spPr>
        <p:txBody>
          <a:bodyPr wrap="square" rtlCol="0">
            <a:spAutoFit/>
          </a:bodyPr>
          <a:lstStyle/>
          <a:p>
            <a:pPr algn="ctr"/>
            <a:r>
              <a:rPr lang="en-US" sz="2400" dirty="0" smtClean="0">
                <a:solidFill>
                  <a:srgbClr val="FF0000"/>
                </a:solidFill>
              </a:rPr>
              <a:t>t</a:t>
            </a:r>
            <a:endParaRPr lang="en-US" sz="2400" dirty="0">
              <a:solidFill>
                <a:srgbClr val="FF0000"/>
              </a:solidFill>
            </a:endParaRPr>
          </a:p>
        </p:txBody>
      </p:sp>
      <p:sp>
        <p:nvSpPr>
          <p:cNvPr id="2" name="Title 1"/>
          <p:cNvSpPr>
            <a:spLocks noGrp="1"/>
          </p:cNvSpPr>
          <p:nvPr>
            <p:ph type="title"/>
          </p:nvPr>
        </p:nvSpPr>
        <p:spPr/>
        <p:txBody>
          <a:bodyPr/>
          <a:lstStyle/>
          <a:p>
            <a:r>
              <a:rPr lang="en-US" dirty="0" smtClean="0"/>
              <a:t>Bad Match</a:t>
            </a:r>
            <a:endParaRPr lang="en-US" dirty="0"/>
          </a:p>
        </p:txBody>
      </p:sp>
      <p:cxnSp>
        <p:nvCxnSpPr>
          <p:cNvPr id="10" name="Straight Connector 9"/>
          <p:cNvCxnSpPr/>
          <p:nvPr/>
        </p:nvCxnSpPr>
        <p:spPr>
          <a:xfrm>
            <a:off x="3314700" y="1943100"/>
            <a:ext cx="4572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314700" y="3314700"/>
            <a:ext cx="4572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3314700" y="3314700"/>
            <a:ext cx="226772" cy="115214"/>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3771900" y="3314700"/>
            <a:ext cx="9144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3771900" y="2857500"/>
            <a:ext cx="914400" cy="461665"/>
          </a:xfrm>
          <a:prstGeom prst="rect">
            <a:avLst/>
          </a:prstGeom>
          <a:noFill/>
          <a:ln w="50800">
            <a:noFill/>
          </a:ln>
        </p:spPr>
        <p:txBody>
          <a:bodyPr wrap="square" rtlCol="0">
            <a:spAutoFit/>
          </a:bodyPr>
          <a:lstStyle/>
          <a:p>
            <a:pPr algn="ctr"/>
            <a:r>
              <a:rPr lang="en-US" sz="2400" dirty="0" smtClean="0">
                <a:solidFill>
                  <a:schemeClr val="tx1">
                    <a:lumMod val="50000"/>
                    <a:lumOff val="50000"/>
                  </a:schemeClr>
                </a:solidFill>
              </a:rPr>
              <a:t>x</a:t>
            </a:r>
            <a:endParaRPr lang="en-US" sz="2400" dirty="0">
              <a:solidFill>
                <a:schemeClr val="tx1">
                  <a:lumMod val="50000"/>
                  <a:lumOff val="50000"/>
                </a:schemeClr>
              </a:solidFill>
            </a:endParaRPr>
          </a:p>
        </p:txBody>
      </p:sp>
      <p:cxnSp>
        <p:nvCxnSpPr>
          <p:cNvPr id="57" name="Straight Connector 56"/>
          <p:cNvCxnSpPr/>
          <p:nvPr/>
        </p:nvCxnSpPr>
        <p:spPr>
          <a:xfrm>
            <a:off x="3771900" y="2857500"/>
            <a:ext cx="9144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771900" y="1943100"/>
            <a:ext cx="9144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3771900" y="1943100"/>
            <a:ext cx="914400" cy="461665"/>
          </a:xfrm>
          <a:prstGeom prst="rect">
            <a:avLst/>
          </a:prstGeom>
          <a:noFill/>
          <a:ln w="50800">
            <a:noFill/>
          </a:ln>
        </p:spPr>
        <p:txBody>
          <a:bodyPr wrap="square" rtlCol="0">
            <a:spAutoFit/>
          </a:bodyPr>
          <a:lstStyle/>
          <a:p>
            <a:pPr algn="ctr"/>
            <a:r>
              <a:rPr lang="en-US" sz="2400" dirty="0" smtClean="0">
                <a:solidFill>
                  <a:schemeClr val="tx1">
                    <a:lumMod val="50000"/>
                    <a:lumOff val="50000"/>
                  </a:schemeClr>
                </a:solidFill>
              </a:rPr>
              <a:t>x</a:t>
            </a:r>
            <a:endParaRPr lang="en-US" sz="2400" dirty="0">
              <a:solidFill>
                <a:schemeClr val="tx1">
                  <a:lumMod val="50000"/>
                  <a:lumOff val="50000"/>
                </a:schemeClr>
              </a:solidFill>
            </a:endParaRPr>
          </a:p>
        </p:txBody>
      </p:sp>
      <p:cxnSp>
        <p:nvCxnSpPr>
          <p:cNvPr id="14" name="Straight Connector 13"/>
          <p:cNvCxnSpPr/>
          <p:nvPr/>
        </p:nvCxnSpPr>
        <p:spPr>
          <a:xfrm>
            <a:off x="4686300" y="3314700"/>
            <a:ext cx="9144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686300" y="2857500"/>
            <a:ext cx="914400" cy="461665"/>
          </a:xfrm>
          <a:prstGeom prst="rect">
            <a:avLst/>
          </a:prstGeom>
          <a:noFill/>
          <a:ln w="50800">
            <a:noFill/>
          </a:ln>
        </p:spPr>
        <p:txBody>
          <a:bodyPr wrap="square" rtlCol="0">
            <a:spAutoFit/>
          </a:bodyPr>
          <a:lstStyle/>
          <a:p>
            <a:pPr algn="ctr"/>
            <a:r>
              <a:rPr lang="en-US" sz="2400" dirty="0" smtClean="0">
                <a:solidFill>
                  <a:schemeClr val="tx1">
                    <a:lumMod val="50000"/>
                    <a:lumOff val="50000"/>
                  </a:schemeClr>
                </a:solidFill>
              </a:rPr>
              <a:t>y</a:t>
            </a:r>
            <a:endParaRPr lang="en-US" sz="2400" dirty="0">
              <a:solidFill>
                <a:schemeClr val="tx1">
                  <a:lumMod val="50000"/>
                  <a:lumOff val="50000"/>
                </a:schemeClr>
              </a:solidFill>
            </a:endParaRPr>
          </a:p>
        </p:txBody>
      </p:sp>
      <p:cxnSp>
        <p:nvCxnSpPr>
          <p:cNvPr id="16" name="Straight Connector 15"/>
          <p:cNvCxnSpPr/>
          <p:nvPr/>
        </p:nvCxnSpPr>
        <p:spPr>
          <a:xfrm>
            <a:off x="4686300" y="2857500"/>
            <a:ext cx="9144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377584" y="2742286"/>
            <a:ext cx="226772" cy="115214"/>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686300" y="1943100"/>
            <a:ext cx="9144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77584" y="1827886"/>
            <a:ext cx="226772" cy="115214"/>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686300" y="1943100"/>
            <a:ext cx="914400" cy="461665"/>
          </a:xfrm>
          <a:prstGeom prst="rect">
            <a:avLst/>
          </a:prstGeom>
          <a:noFill/>
          <a:ln w="50800">
            <a:noFill/>
          </a:ln>
        </p:spPr>
        <p:txBody>
          <a:bodyPr wrap="square" rtlCol="0">
            <a:spAutoFit/>
          </a:bodyPr>
          <a:lstStyle/>
          <a:p>
            <a:pPr algn="ctr"/>
            <a:r>
              <a:rPr lang="en-US" sz="2400" dirty="0" smtClean="0">
                <a:solidFill>
                  <a:schemeClr val="tx1">
                    <a:lumMod val="50000"/>
                    <a:lumOff val="50000"/>
                  </a:schemeClr>
                </a:solidFill>
              </a:rPr>
              <a:t>z</a:t>
            </a:r>
            <a:endParaRPr lang="en-US" sz="2400" dirty="0">
              <a:solidFill>
                <a:schemeClr val="tx1">
                  <a:lumMod val="50000"/>
                  <a:lumOff val="50000"/>
                </a:schemeClr>
              </a:solidFill>
            </a:endParaRPr>
          </a:p>
        </p:txBody>
      </p:sp>
      <p:sp>
        <p:nvSpPr>
          <p:cNvPr id="21" name="TextBox 20"/>
          <p:cNvSpPr txBox="1"/>
          <p:nvPr/>
        </p:nvSpPr>
        <p:spPr>
          <a:xfrm>
            <a:off x="3314700" y="1943100"/>
            <a:ext cx="457200" cy="461665"/>
          </a:xfrm>
          <a:prstGeom prst="rect">
            <a:avLst/>
          </a:prstGeom>
          <a:noFill/>
          <a:ln w="50800">
            <a:noFill/>
          </a:ln>
        </p:spPr>
        <p:txBody>
          <a:bodyPr wrap="square" rtlCol="0">
            <a:spAutoFit/>
          </a:bodyPr>
          <a:lstStyle/>
          <a:p>
            <a:pPr algn="ctr"/>
            <a:r>
              <a:rPr lang="en-US" sz="2400" dirty="0" smtClean="0">
                <a:solidFill>
                  <a:srgbClr val="FF0000"/>
                </a:solidFill>
              </a:rPr>
              <a:t>t</a:t>
            </a:r>
            <a:endParaRPr lang="en-US" sz="2400" dirty="0">
              <a:solidFill>
                <a:srgbClr val="FF0000"/>
              </a:solidFill>
            </a:endParaRPr>
          </a:p>
        </p:txBody>
      </p:sp>
    </p:spTree>
    <p:extLst>
      <p:ext uri="{BB962C8B-B14F-4D97-AF65-F5344CB8AC3E}">
        <p14:creationId xmlns:p14="http://schemas.microsoft.com/office/powerpoint/2010/main" val="23319158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a:off x="3771900" y="2857500"/>
            <a:ext cx="914400" cy="0"/>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3314700" y="2857500"/>
            <a:ext cx="457200" cy="461665"/>
          </a:xfrm>
          <a:prstGeom prst="rect">
            <a:avLst/>
          </a:prstGeom>
          <a:noFill/>
          <a:ln w="50800">
            <a:noFill/>
          </a:ln>
        </p:spPr>
        <p:txBody>
          <a:bodyPr wrap="square" rtlCol="0">
            <a:spAutoFit/>
          </a:bodyPr>
          <a:lstStyle/>
          <a:p>
            <a:pPr algn="ctr"/>
            <a:r>
              <a:rPr lang="en-US" sz="2400" dirty="0" smtClean="0">
                <a:solidFill>
                  <a:srgbClr val="FF0000"/>
                </a:solidFill>
              </a:rPr>
              <a:t>t</a:t>
            </a:r>
            <a:endParaRPr lang="en-US" sz="2400" dirty="0">
              <a:solidFill>
                <a:srgbClr val="FF0000"/>
              </a:solidFill>
            </a:endParaRPr>
          </a:p>
        </p:txBody>
      </p:sp>
      <p:sp>
        <p:nvSpPr>
          <p:cNvPr id="2" name="Title 1"/>
          <p:cNvSpPr>
            <a:spLocks noGrp="1"/>
          </p:cNvSpPr>
          <p:nvPr>
            <p:ph type="title"/>
          </p:nvPr>
        </p:nvSpPr>
        <p:spPr/>
        <p:txBody>
          <a:bodyPr/>
          <a:lstStyle/>
          <a:p>
            <a:r>
              <a:rPr lang="en-US" dirty="0" smtClean="0"/>
              <a:t>Bad Match</a:t>
            </a:r>
            <a:endParaRPr lang="en-US" dirty="0"/>
          </a:p>
        </p:txBody>
      </p:sp>
      <p:cxnSp>
        <p:nvCxnSpPr>
          <p:cNvPr id="68" name="Straight Connector 67"/>
          <p:cNvCxnSpPr/>
          <p:nvPr/>
        </p:nvCxnSpPr>
        <p:spPr>
          <a:xfrm>
            <a:off x="3314700" y="3314700"/>
            <a:ext cx="4572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3314700" y="3314700"/>
            <a:ext cx="226772" cy="115214"/>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3771900" y="3314700"/>
            <a:ext cx="9144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3771900" y="2857500"/>
            <a:ext cx="914400" cy="461665"/>
          </a:xfrm>
          <a:prstGeom prst="rect">
            <a:avLst/>
          </a:prstGeom>
          <a:noFill/>
          <a:ln w="50800">
            <a:noFill/>
          </a:ln>
        </p:spPr>
        <p:txBody>
          <a:bodyPr wrap="square" rtlCol="0">
            <a:spAutoFit/>
          </a:bodyPr>
          <a:lstStyle/>
          <a:p>
            <a:pPr algn="ctr"/>
            <a:r>
              <a:rPr lang="en-US" sz="2400" dirty="0" smtClean="0">
                <a:solidFill>
                  <a:schemeClr val="tx1">
                    <a:lumMod val="50000"/>
                    <a:lumOff val="50000"/>
                  </a:schemeClr>
                </a:solidFill>
              </a:rPr>
              <a:t>x</a:t>
            </a:r>
            <a:endParaRPr lang="en-US" sz="2400" dirty="0">
              <a:solidFill>
                <a:schemeClr val="tx1">
                  <a:lumMod val="50000"/>
                  <a:lumOff val="50000"/>
                </a:schemeClr>
              </a:solidFill>
            </a:endParaRPr>
          </a:p>
        </p:txBody>
      </p:sp>
      <p:cxnSp>
        <p:nvCxnSpPr>
          <p:cNvPr id="14" name="Straight Connector 13"/>
          <p:cNvCxnSpPr/>
          <p:nvPr/>
        </p:nvCxnSpPr>
        <p:spPr>
          <a:xfrm>
            <a:off x="4686300" y="3314700"/>
            <a:ext cx="9144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686300" y="2857500"/>
            <a:ext cx="914400" cy="461665"/>
          </a:xfrm>
          <a:prstGeom prst="rect">
            <a:avLst/>
          </a:prstGeom>
          <a:noFill/>
          <a:ln w="50800">
            <a:noFill/>
          </a:ln>
        </p:spPr>
        <p:txBody>
          <a:bodyPr wrap="square" rtlCol="0">
            <a:spAutoFit/>
          </a:bodyPr>
          <a:lstStyle/>
          <a:p>
            <a:pPr algn="ctr"/>
            <a:r>
              <a:rPr lang="en-US" sz="2400" dirty="0" smtClean="0">
                <a:solidFill>
                  <a:schemeClr val="tx1">
                    <a:lumMod val="50000"/>
                    <a:lumOff val="50000"/>
                  </a:schemeClr>
                </a:solidFill>
              </a:rPr>
              <a:t>y</a:t>
            </a:r>
            <a:endParaRPr lang="en-US" sz="2400" dirty="0">
              <a:solidFill>
                <a:schemeClr val="tx1">
                  <a:lumMod val="50000"/>
                  <a:lumOff val="50000"/>
                </a:schemeClr>
              </a:solidFill>
            </a:endParaRPr>
          </a:p>
        </p:txBody>
      </p:sp>
      <p:cxnSp>
        <p:nvCxnSpPr>
          <p:cNvPr id="22" name="Straight Connector 21"/>
          <p:cNvCxnSpPr/>
          <p:nvPr/>
        </p:nvCxnSpPr>
        <p:spPr>
          <a:xfrm>
            <a:off x="3314700" y="2857500"/>
            <a:ext cx="4572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686300" y="2857500"/>
            <a:ext cx="914400" cy="0"/>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77584" y="2742286"/>
            <a:ext cx="226772" cy="115214"/>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372100" y="1943100"/>
            <a:ext cx="232256"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3771900" y="1943100"/>
            <a:ext cx="1828800" cy="91440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4686300" y="1710035"/>
            <a:ext cx="914400" cy="461665"/>
          </a:xfrm>
          <a:prstGeom prst="rect">
            <a:avLst/>
          </a:prstGeom>
          <a:noFill/>
          <a:ln w="50800">
            <a:noFill/>
          </a:ln>
        </p:spPr>
        <p:txBody>
          <a:bodyPr wrap="square" rtlCol="0">
            <a:spAutoFit/>
          </a:bodyPr>
          <a:lstStyle/>
          <a:p>
            <a:pPr algn="ctr"/>
            <a:r>
              <a:rPr lang="en-US" sz="2400" dirty="0" smtClean="0">
                <a:solidFill>
                  <a:schemeClr val="tx1">
                    <a:lumMod val="50000"/>
                    <a:lumOff val="50000"/>
                  </a:schemeClr>
                </a:solidFill>
              </a:rPr>
              <a:t>z</a:t>
            </a:r>
            <a:endParaRPr lang="en-US" sz="2400" dirty="0">
              <a:solidFill>
                <a:schemeClr val="tx1">
                  <a:lumMod val="50000"/>
                  <a:lumOff val="50000"/>
                </a:schemeClr>
              </a:solidFill>
            </a:endParaRPr>
          </a:p>
        </p:txBody>
      </p:sp>
      <p:sp>
        <p:nvSpPr>
          <p:cNvPr id="17" name="TextBox 16"/>
          <p:cNvSpPr txBox="1"/>
          <p:nvPr/>
        </p:nvSpPr>
        <p:spPr>
          <a:xfrm>
            <a:off x="3771900" y="2167235"/>
            <a:ext cx="914400" cy="461665"/>
          </a:xfrm>
          <a:prstGeom prst="rect">
            <a:avLst/>
          </a:prstGeom>
          <a:noFill/>
          <a:ln w="50800">
            <a:noFill/>
          </a:ln>
        </p:spPr>
        <p:txBody>
          <a:bodyPr wrap="square" rtlCol="0">
            <a:spAutoFit/>
          </a:bodyPr>
          <a:lstStyle/>
          <a:p>
            <a:pPr algn="ctr"/>
            <a:r>
              <a:rPr lang="en-US" sz="2400" dirty="0" smtClean="0">
                <a:solidFill>
                  <a:schemeClr val="tx1">
                    <a:lumMod val="50000"/>
                    <a:lumOff val="50000"/>
                  </a:schemeClr>
                </a:solidFill>
              </a:rPr>
              <a:t>x</a:t>
            </a:r>
            <a:endParaRPr lang="en-US" sz="2400" dirty="0">
              <a:solidFill>
                <a:schemeClr val="tx1">
                  <a:lumMod val="50000"/>
                  <a:lumOff val="50000"/>
                </a:schemeClr>
              </a:solidFill>
            </a:endParaRPr>
          </a:p>
        </p:txBody>
      </p:sp>
    </p:spTree>
    <p:extLst>
      <p:ext uri="{BB962C8B-B14F-4D97-AF65-F5344CB8AC3E}">
        <p14:creationId xmlns:p14="http://schemas.microsoft.com/office/powerpoint/2010/main" val="17291578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Straight Connector 44"/>
          <p:cNvCxnSpPr/>
          <p:nvPr/>
        </p:nvCxnSpPr>
        <p:spPr>
          <a:xfrm>
            <a:off x="4229100" y="2857500"/>
            <a:ext cx="457200" cy="0"/>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3314700" y="2857500"/>
            <a:ext cx="457200" cy="461665"/>
          </a:xfrm>
          <a:prstGeom prst="rect">
            <a:avLst/>
          </a:prstGeom>
          <a:noFill/>
          <a:ln w="50800">
            <a:noFill/>
          </a:ln>
        </p:spPr>
        <p:txBody>
          <a:bodyPr wrap="square" rtlCol="0">
            <a:spAutoFit/>
          </a:bodyPr>
          <a:lstStyle/>
          <a:p>
            <a:pPr algn="ctr"/>
            <a:r>
              <a:rPr lang="en-US" sz="2400" dirty="0" smtClean="0">
                <a:solidFill>
                  <a:srgbClr val="FF0000"/>
                </a:solidFill>
              </a:rPr>
              <a:t>t</a:t>
            </a:r>
            <a:endParaRPr lang="en-US" sz="2400" dirty="0">
              <a:solidFill>
                <a:srgbClr val="FF0000"/>
              </a:solidFill>
            </a:endParaRPr>
          </a:p>
        </p:txBody>
      </p:sp>
      <p:sp>
        <p:nvSpPr>
          <p:cNvPr id="2" name="Title 1"/>
          <p:cNvSpPr>
            <a:spLocks noGrp="1"/>
          </p:cNvSpPr>
          <p:nvPr>
            <p:ph type="title"/>
          </p:nvPr>
        </p:nvSpPr>
        <p:spPr/>
        <p:txBody>
          <a:bodyPr/>
          <a:lstStyle/>
          <a:p>
            <a:r>
              <a:rPr lang="en-US" dirty="0" smtClean="0"/>
              <a:t>Bad Match</a:t>
            </a:r>
            <a:endParaRPr lang="en-US" dirty="0"/>
          </a:p>
        </p:txBody>
      </p:sp>
      <p:cxnSp>
        <p:nvCxnSpPr>
          <p:cNvPr id="68" name="Straight Connector 67"/>
          <p:cNvCxnSpPr/>
          <p:nvPr/>
        </p:nvCxnSpPr>
        <p:spPr>
          <a:xfrm>
            <a:off x="3314700" y="3314700"/>
            <a:ext cx="4572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3314700" y="3314700"/>
            <a:ext cx="226772" cy="115214"/>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3771900" y="3314700"/>
            <a:ext cx="9144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3771900" y="2857500"/>
            <a:ext cx="914400" cy="461665"/>
          </a:xfrm>
          <a:prstGeom prst="rect">
            <a:avLst/>
          </a:prstGeom>
          <a:noFill/>
          <a:ln w="50800">
            <a:noFill/>
          </a:ln>
        </p:spPr>
        <p:txBody>
          <a:bodyPr wrap="square" rtlCol="0">
            <a:spAutoFit/>
          </a:bodyPr>
          <a:lstStyle/>
          <a:p>
            <a:pPr algn="ctr"/>
            <a:r>
              <a:rPr lang="en-US" sz="2400" dirty="0" smtClean="0">
                <a:solidFill>
                  <a:schemeClr val="tx1">
                    <a:lumMod val="50000"/>
                    <a:lumOff val="50000"/>
                  </a:schemeClr>
                </a:solidFill>
              </a:rPr>
              <a:t>x</a:t>
            </a:r>
            <a:endParaRPr lang="en-US" sz="2400" dirty="0">
              <a:solidFill>
                <a:schemeClr val="tx1">
                  <a:lumMod val="50000"/>
                  <a:lumOff val="50000"/>
                </a:schemeClr>
              </a:solidFill>
            </a:endParaRPr>
          </a:p>
        </p:txBody>
      </p:sp>
      <p:cxnSp>
        <p:nvCxnSpPr>
          <p:cNvPr id="14" name="Straight Connector 13"/>
          <p:cNvCxnSpPr/>
          <p:nvPr/>
        </p:nvCxnSpPr>
        <p:spPr>
          <a:xfrm>
            <a:off x="4686300" y="3314700"/>
            <a:ext cx="9144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686300" y="2857500"/>
            <a:ext cx="914400" cy="461665"/>
          </a:xfrm>
          <a:prstGeom prst="rect">
            <a:avLst/>
          </a:prstGeom>
          <a:noFill/>
          <a:ln w="50800">
            <a:noFill/>
          </a:ln>
        </p:spPr>
        <p:txBody>
          <a:bodyPr wrap="square" rtlCol="0">
            <a:spAutoFit/>
          </a:bodyPr>
          <a:lstStyle/>
          <a:p>
            <a:pPr algn="ctr"/>
            <a:r>
              <a:rPr lang="en-US" sz="2400" dirty="0" smtClean="0">
                <a:solidFill>
                  <a:schemeClr val="tx1">
                    <a:lumMod val="50000"/>
                    <a:lumOff val="50000"/>
                  </a:schemeClr>
                </a:solidFill>
              </a:rPr>
              <a:t>y</a:t>
            </a:r>
            <a:endParaRPr lang="en-US" sz="2400" dirty="0">
              <a:solidFill>
                <a:schemeClr val="tx1">
                  <a:lumMod val="50000"/>
                  <a:lumOff val="50000"/>
                </a:schemeClr>
              </a:solidFill>
            </a:endParaRPr>
          </a:p>
        </p:txBody>
      </p:sp>
      <p:cxnSp>
        <p:nvCxnSpPr>
          <p:cNvPr id="22" name="Straight Connector 21"/>
          <p:cNvCxnSpPr/>
          <p:nvPr/>
        </p:nvCxnSpPr>
        <p:spPr>
          <a:xfrm>
            <a:off x="3314700" y="2857500"/>
            <a:ext cx="4572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686300" y="2857500"/>
            <a:ext cx="914400" cy="0"/>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77584" y="2742286"/>
            <a:ext cx="226772" cy="115214"/>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372100" y="2171700"/>
            <a:ext cx="232256"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771900" y="2857500"/>
            <a:ext cx="914400" cy="0"/>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4686300" y="1943100"/>
            <a:ext cx="914400" cy="461665"/>
          </a:xfrm>
          <a:prstGeom prst="rect">
            <a:avLst/>
          </a:prstGeom>
          <a:noFill/>
          <a:ln w="50800">
            <a:noFill/>
          </a:ln>
        </p:spPr>
        <p:txBody>
          <a:bodyPr wrap="square" rtlCol="0">
            <a:spAutoFit/>
          </a:bodyPr>
          <a:lstStyle/>
          <a:p>
            <a:pPr algn="ctr"/>
            <a:r>
              <a:rPr lang="en-US" sz="2400" dirty="0" smtClean="0">
                <a:solidFill>
                  <a:schemeClr val="tx1">
                    <a:lumMod val="50000"/>
                    <a:lumOff val="50000"/>
                  </a:schemeClr>
                </a:solidFill>
              </a:rPr>
              <a:t>z</a:t>
            </a:r>
            <a:endParaRPr lang="en-US" sz="2400" dirty="0">
              <a:solidFill>
                <a:schemeClr val="tx1">
                  <a:lumMod val="50000"/>
                  <a:lumOff val="50000"/>
                </a:schemeClr>
              </a:solidFill>
            </a:endParaRPr>
          </a:p>
        </p:txBody>
      </p:sp>
      <p:cxnSp>
        <p:nvCxnSpPr>
          <p:cNvPr id="46" name="Straight Connector 45"/>
          <p:cNvCxnSpPr/>
          <p:nvPr/>
        </p:nvCxnSpPr>
        <p:spPr>
          <a:xfrm>
            <a:off x="3771900" y="2628900"/>
            <a:ext cx="457200" cy="228600"/>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771900" y="2857500"/>
            <a:ext cx="4572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81" idx="0"/>
          </p:cNvCxnSpPr>
          <p:nvPr/>
        </p:nvCxnSpPr>
        <p:spPr>
          <a:xfrm rot="5400000" flipH="1" flipV="1">
            <a:off x="4572000" y="1828800"/>
            <a:ext cx="685800" cy="137160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3771900" y="2395835"/>
            <a:ext cx="914400" cy="461665"/>
          </a:xfrm>
          <a:prstGeom prst="rect">
            <a:avLst/>
          </a:prstGeom>
          <a:noFill/>
          <a:ln w="50800">
            <a:noFill/>
          </a:ln>
        </p:spPr>
        <p:txBody>
          <a:bodyPr wrap="square" rtlCol="0">
            <a:spAutoFit/>
          </a:bodyPr>
          <a:lstStyle/>
          <a:p>
            <a:pPr algn="ctr"/>
            <a:r>
              <a:rPr lang="en-US" sz="2400" dirty="0" smtClean="0">
                <a:solidFill>
                  <a:schemeClr val="tx1">
                    <a:lumMod val="50000"/>
                    <a:lumOff val="50000"/>
                  </a:schemeClr>
                </a:solidFill>
              </a:rPr>
              <a:t>x</a:t>
            </a:r>
            <a:endParaRPr lang="en-US" sz="2400" dirty="0">
              <a:solidFill>
                <a:schemeClr val="tx1">
                  <a:lumMod val="50000"/>
                  <a:lumOff val="50000"/>
                </a:schemeClr>
              </a:solidFill>
            </a:endParaRPr>
          </a:p>
        </p:txBody>
      </p:sp>
    </p:spTree>
    <p:extLst>
      <p:ext uri="{BB962C8B-B14F-4D97-AF65-F5344CB8AC3E}">
        <p14:creationId xmlns:p14="http://schemas.microsoft.com/office/powerpoint/2010/main" val="19511790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p:cNvCxnSpPr/>
          <p:nvPr/>
        </p:nvCxnSpPr>
        <p:spPr>
          <a:xfrm>
            <a:off x="3771900" y="2400300"/>
            <a:ext cx="914400" cy="457200"/>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3771900" y="2857500"/>
            <a:ext cx="914400" cy="461665"/>
          </a:xfrm>
          <a:prstGeom prst="rect">
            <a:avLst/>
          </a:prstGeom>
          <a:noFill/>
          <a:ln w="50800">
            <a:noFill/>
          </a:ln>
        </p:spPr>
        <p:txBody>
          <a:bodyPr wrap="square" rtlCol="0">
            <a:spAutoFit/>
          </a:bodyPr>
          <a:lstStyle/>
          <a:p>
            <a:pPr algn="ctr"/>
            <a:r>
              <a:rPr lang="en-US" sz="2400" dirty="0" smtClean="0">
                <a:solidFill>
                  <a:schemeClr val="tx1">
                    <a:lumMod val="50000"/>
                    <a:lumOff val="50000"/>
                  </a:schemeClr>
                </a:solidFill>
              </a:rPr>
              <a:t>x</a:t>
            </a:r>
            <a:endParaRPr lang="en-US" sz="2400" dirty="0">
              <a:solidFill>
                <a:schemeClr val="tx1">
                  <a:lumMod val="50000"/>
                  <a:lumOff val="50000"/>
                </a:schemeClr>
              </a:solidFill>
            </a:endParaRPr>
          </a:p>
        </p:txBody>
      </p:sp>
      <p:sp>
        <p:nvSpPr>
          <p:cNvPr id="82" name="TextBox 81"/>
          <p:cNvSpPr txBox="1"/>
          <p:nvPr/>
        </p:nvSpPr>
        <p:spPr>
          <a:xfrm>
            <a:off x="3314700" y="2857500"/>
            <a:ext cx="457200" cy="461665"/>
          </a:xfrm>
          <a:prstGeom prst="rect">
            <a:avLst/>
          </a:prstGeom>
          <a:noFill/>
          <a:ln w="50800">
            <a:noFill/>
          </a:ln>
        </p:spPr>
        <p:txBody>
          <a:bodyPr wrap="square" rtlCol="0">
            <a:spAutoFit/>
          </a:bodyPr>
          <a:lstStyle/>
          <a:p>
            <a:pPr algn="ctr"/>
            <a:r>
              <a:rPr lang="en-US" sz="2400" dirty="0" smtClean="0">
                <a:solidFill>
                  <a:srgbClr val="FF0000"/>
                </a:solidFill>
              </a:rPr>
              <a:t>t</a:t>
            </a:r>
            <a:endParaRPr lang="en-US" sz="2400" dirty="0">
              <a:solidFill>
                <a:srgbClr val="FF0000"/>
              </a:solidFill>
            </a:endParaRPr>
          </a:p>
        </p:txBody>
      </p:sp>
      <p:sp>
        <p:nvSpPr>
          <p:cNvPr id="2" name="Title 1"/>
          <p:cNvSpPr>
            <a:spLocks noGrp="1"/>
          </p:cNvSpPr>
          <p:nvPr>
            <p:ph type="title"/>
          </p:nvPr>
        </p:nvSpPr>
        <p:spPr/>
        <p:txBody>
          <a:bodyPr/>
          <a:lstStyle/>
          <a:p>
            <a:r>
              <a:rPr lang="en-US" dirty="0" smtClean="0"/>
              <a:t>Bad Match</a:t>
            </a:r>
            <a:endParaRPr lang="en-US" dirty="0"/>
          </a:p>
        </p:txBody>
      </p:sp>
      <p:cxnSp>
        <p:nvCxnSpPr>
          <p:cNvPr id="68" name="Straight Connector 67"/>
          <p:cNvCxnSpPr/>
          <p:nvPr/>
        </p:nvCxnSpPr>
        <p:spPr>
          <a:xfrm>
            <a:off x="3314700" y="3314700"/>
            <a:ext cx="4572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3314700" y="3314700"/>
            <a:ext cx="226772" cy="115214"/>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3771900" y="3314700"/>
            <a:ext cx="9144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686300" y="3314700"/>
            <a:ext cx="9144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686300" y="2857500"/>
            <a:ext cx="914400" cy="461665"/>
          </a:xfrm>
          <a:prstGeom prst="rect">
            <a:avLst/>
          </a:prstGeom>
          <a:noFill/>
          <a:ln w="50800">
            <a:noFill/>
          </a:ln>
        </p:spPr>
        <p:txBody>
          <a:bodyPr wrap="square" rtlCol="0">
            <a:spAutoFit/>
          </a:bodyPr>
          <a:lstStyle/>
          <a:p>
            <a:pPr algn="ctr"/>
            <a:r>
              <a:rPr lang="en-US" sz="2400" dirty="0" smtClean="0">
                <a:solidFill>
                  <a:schemeClr val="tx1">
                    <a:lumMod val="50000"/>
                    <a:lumOff val="50000"/>
                  </a:schemeClr>
                </a:solidFill>
              </a:rPr>
              <a:t>y</a:t>
            </a:r>
            <a:endParaRPr lang="en-US" sz="2400" dirty="0">
              <a:solidFill>
                <a:schemeClr val="tx1">
                  <a:lumMod val="50000"/>
                  <a:lumOff val="50000"/>
                </a:schemeClr>
              </a:solidFill>
            </a:endParaRPr>
          </a:p>
        </p:txBody>
      </p:sp>
      <p:cxnSp>
        <p:nvCxnSpPr>
          <p:cNvPr id="22" name="Straight Connector 21"/>
          <p:cNvCxnSpPr/>
          <p:nvPr/>
        </p:nvCxnSpPr>
        <p:spPr>
          <a:xfrm>
            <a:off x="3314700" y="2857500"/>
            <a:ext cx="4572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686300" y="2857500"/>
            <a:ext cx="914400" cy="0"/>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77584" y="2742286"/>
            <a:ext cx="226772" cy="115214"/>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372100" y="2400300"/>
            <a:ext cx="232256"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4686300" y="2171700"/>
            <a:ext cx="914400" cy="461665"/>
          </a:xfrm>
          <a:prstGeom prst="rect">
            <a:avLst/>
          </a:prstGeom>
          <a:noFill/>
          <a:ln w="50800">
            <a:noFill/>
          </a:ln>
        </p:spPr>
        <p:txBody>
          <a:bodyPr wrap="square" rtlCol="0">
            <a:spAutoFit/>
          </a:bodyPr>
          <a:lstStyle/>
          <a:p>
            <a:pPr algn="ctr"/>
            <a:r>
              <a:rPr lang="en-US" sz="2400" dirty="0" smtClean="0">
                <a:solidFill>
                  <a:schemeClr val="tx1">
                    <a:lumMod val="50000"/>
                    <a:lumOff val="50000"/>
                  </a:schemeClr>
                </a:solidFill>
              </a:rPr>
              <a:t>z</a:t>
            </a:r>
            <a:endParaRPr lang="en-US" sz="2400" dirty="0">
              <a:solidFill>
                <a:schemeClr val="tx1">
                  <a:lumMod val="50000"/>
                  <a:lumOff val="50000"/>
                </a:schemeClr>
              </a:solidFill>
            </a:endParaRPr>
          </a:p>
        </p:txBody>
      </p:sp>
      <p:cxnSp>
        <p:nvCxnSpPr>
          <p:cNvPr id="48" name="Straight Connector 47"/>
          <p:cNvCxnSpPr/>
          <p:nvPr/>
        </p:nvCxnSpPr>
        <p:spPr>
          <a:xfrm>
            <a:off x="3771900" y="2857500"/>
            <a:ext cx="9144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4686300" y="2400300"/>
            <a:ext cx="914400" cy="45720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086100" y="4114800"/>
            <a:ext cx="2967479" cy="954107"/>
          </a:xfrm>
          <a:prstGeom prst="rect">
            <a:avLst/>
          </a:prstGeom>
          <a:noFill/>
        </p:spPr>
        <p:txBody>
          <a:bodyPr wrap="none" rtlCol="0">
            <a:spAutoFit/>
          </a:bodyPr>
          <a:lstStyle/>
          <a:p>
            <a:pPr algn="ctr"/>
            <a:r>
              <a:rPr lang="en-US" sz="2800" dirty="0" smtClean="0"/>
              <a:t>Cannot proceed</a:t>
            </a:r>
            <a:br>
              <a:rPr lang="en-US" sz="2800" dirty="0" smtClean="0"/>
            </a:br>
            <a:r>
              <a:rPr lang="en-US" sz="2800" dirty="0" smtClean="0"/>
              <a:t>Hence will undo</a:t>
            </a:r>
            <a:endParaRPr lang="en-US" sz="2800" dirty="0"/>
          </a:p>
        </p:txBody>
      </p:sp>
    </p:spTree>
    <p:extLst>
      <p:ext uri="{BB962C8B-B14F-4D97-AF65-F5344CB8AC3E}">
        <p14:creationId xmlns:p14="http://schemas.microsoft.com/office/powerpoint/2010/main" val="21163234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488" y="152400"/>
            <a:ext cx="8408987" cy="1143000"/>
          </a:xfrm>
        </p:spPr>
        <p:txBody>
          <a:bodyPr/>
          <a:lstStyle/>
          <a:p>
            <a:r>
              <a:rPr lang="en-US" dirty="0" smtClean="0"/>
              <a:t>Smaller and Smaller</a:t>
            </a:r>
            <a:endParaRPr lang="en-US" dirty="0"/>
          </a:p>
        </p:txBody>
      </p:sp>
      <p:grpSp>
        <p:nvGrpSpPr>
          <p:cNvPr id="3" name="Group 2"/>
          <p:cNvGrpSpPr/>
          <p:nvPr/>
        </p:nvGrpSpPr>
        <p:grpSpPr>
          <a:xfrm>
            <a:off x="262128" y="1143000"/>
            <a:ext cx="8805672" cy="1905000"/>
            <a:chOff x="262128" y="1143000"/>
            <a:chExt cx="8805672" cy="190500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2800" y="1143000"/>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Arrow Connector 7"/>
            <p:cNvCxnSpPr/>
            <p:nvPr/>
          </p:nvCxnSpPr>
          <p:spPr>
            <a:xfrm>
              <a:off x="4038600" y="1371600"/>
              <a:ext cx="3124200" cy="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9" name="TextBox 8"/>
            <p:cNvSpPr txBox="1"/>
            <p:nvPr/>
          </p:nvSpPr>
          <p:spPr>
            <a:xfrm>
              <a:off x="262128" y="1152144"/>
              <a:ext cx="3928872" cy="646331"/>
            </a:xfrm>
            <a:prstGeom prst="rect">
              <a:avLst/>
            </a:prstGeom>
            <a:noFill/>
          </p:spPr>
          <p:txBody>
            <a:bodyPr wrap="square" rtlCol="0">
              <a:spAutoFit/>
            </a:bodyPr>
            <a:lstStyle/>
            <a:p>
              <a:r>
                <a:rPr lang="en-US" sz="2400" smtClean="0"/>
                <a:t>First working transistor</a:t>
              </a:r>
              <a:r>
                <a:rPr lang="en-US" sz="2400" smtClean="0">
                  <a:solidFill>
                    <a:schemeClr val="tx1">
                      <a:lumMod val="50000"/>
                      <a:lumOff val="50000"/>
                    </a:schemeClr>
                  </a:solidFill>
                </a:rPr>
                <a:t/>
              </a:r>
              <a:br>
                <a:rPr lang="en-US" sz="2400" smtClean="0">
                  <a:solidFill>
                    <a:schemeClr val="tx1">
                      <a:lumMod val="50000"/>
                      <a:lumOff val="50000"/>
                    </a:schemeClr>
                  </a:solidFill>
                </a:rPr>
              </a:br>
              <a:r>
                <a:rPr lang="en-US" sz="1200" smtClean="0">
                  <a:solidFill>
                    <a:schemeClr val="tx1">
                      <a:lumMod val="50000"/>
                      <a:lumOff val="50000"/>
                    </a:schemeClr>
                  </a:solidFill>
                </a:rPr>
                <a:t>John Bardeen and Walter Brattain , Dec. 23, 1947</a:t>
              </a:r>
              <a:endParaRPr lang="en-US" sz="2000">
                <a:solidFill>
                  <a:schemeClr val="tx1">
                    <a:lumMod val="50000"/>
                    <a:lumOff val="50000"/>
                  </a:schemeClr>
                </a:solidFill>
              </a:endParaRPr>
            </a:p>
          </p:txBody>
        </p:sp>
      </p:grpSp>
      <p:grpSp>
        <p:nvGrpSpPr>
          <p:cNvPr id="2075" name="Group 2074"/>
          <p:cNvGrpSpPr/>
          <p:nvPr/>
        </p:nvGrpSpPr>
        <p:grpSpPr>
          <a:xfrm>
            <a:off x="262127" y="1828800"/>
            <a:ext cx="6831900" cy="1447800"/>
            <a:chOff x="262127" y="1676401"/>
            <a:chExt cx="6831900" cy="1447800"/>
          </a:xfrm>
        </p:grpSpPr>
        <p:pic>
          <p:nvPicPr>
            <p:cNvPr id="2057"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1" y="1676401"/>
              <a:ext cx="2141026"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262127" y="2006939"/>
              <a:ext cx="4369250" cy="738664"/>
            </a:xfrm>
            <a:prstGeom prst="rect">
              <a:avLst/>
            </a:prstGeom>
            <a:noFill/>
          </p:spPr>
          <p:txBody>
            <a:bodyPr wrap="square" rtlCol="0">
              <a:spAutoFit/>
            </a:bodyPr>
            <a:lstStyle/>
            <a:p>
              <a:r>
                <a:rPr lang="en-US" sz="2400" smtClean="0"/>
                <a:t>First integrated circuit</a:t>
              </a:r>
            </a:p>
            <a:p>
              <a:r>
                <a:rPr lang="en-US" sz="1200" smtClean="0"/>
                <a:t>Jack </a:t>
              </a:r>
              <a:r>
                <a:rPr lang="en-US" sz="1200" err="1" smtClean="0"/>
                <a:t>Kilby</a:t>
              </a:r>
              <a:r>
                <a:rPr lang="en-US" sz="1200" smtClean="0"/>
                <a:t>, </a:t>
              </a:r>
              <a:r>
                <a:rPr lang="en-US" sz="1200"/>
                <a:t>Sep. </a:t>
              </a:r>
              <a:r>
                <a:rPr lang="en-US" sz="1200" smtClean="0"/>
                <a:t>1958.</a:t>
              </a:r>
              <a:endParaRPr lang="en-US" sz="1200"/>
            </a:p>
          </p:txBody>
        </p:sp>
        <p:cxnSp>
          <p:nvCxnSpPr>
            <p:cNvPr id="23" name="Straight Arrow Connector 22"/>
            <p:cNvCxnSpPr/>
            <p:nvPr/>
          </p:nvCxnSpPr>
          <p:spPr>
            <a:xfrm>
              <a:off x="4038600" y="2286000"/>
              <a:ext cx="914400" cy="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grpSp>
      <p:grpSp>
        <p:nvGrpSpPr>
          <p:cNvPr id="2077" name="Group 2076"/>
          <p:cNvGrpSpPr/>
          <p:nvPr/>
        </p:nvGrpSpPr>
        <p:grpSpPr>
          <a:xfrm>
            <a:off x="228600" y="4182809"/>
            <a:ext cx="6682892" cy="2132482"/>
            <a:chOff x="228600" y="4038600"/>
            <a:chExt cx="6682892" cy="2132482"/>
          </a:xfrm>
        </p:grpSpPr>
        <p:pic>
          <p:nvPicPr>
            <p:cNvPr id="2050" name="Picture 2" descr="http://www.wired.com/images_blogs/gadgetlab/2009/12/molecular-transisto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4125684"/>
              <a:ext cx="1806092" cy="204539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28600" y="4038600"/>
              <a:ext cx="4038600" cy="1292662"/>
            </a:xfrm>
            <a:prstGeom prst="rect">
              <a:avLst/>
            </a:prstGeom>
            <a:noFill/>
          </p:spPr>
          <p:txBody>
            <a:bodyPr wrap="square" rtlCol="0">
              <a:spAutoFit/>
            </a:bodyPr>
            <a:lstStyle/>
            <a:p>
              <a:r>
                <a:rPr lang="en-US" sz="2400" smtClean="0"/>
                <a:t>Single molecule transistor</a:t>
              </a:r>
              <a:r>
                <a:rPr lang="en-US" sz="2000">
                  <a:solidFill>
                    <a:schemeClr val="tx1">
                      <a:lumMod val="50000"/>
                      <a:lumOff val="50000"/>
                    </a:schemeClr>
                  </a:solidFill>
                </a:rPr>
                <a:t/>
              </a:r>
              <a:br>
                <a:rPr lang="en-US" sz="2000">
                  <a:solidFill>
                    <a:schemeClr val="tx1">
                      <a:lumMod val="50000"/>
                      <a:lumOff val="50000"/>
                    </a:schemeClr>
                  </a:solidFill>
                </a:rPr>
              </a:br>
              <a:r>
                <a:rPr lang="en-US" sz="1200">
                  <a:solidFill>
                    <a:schemeClr val="tx1">
                      <a:lumMod val="50000"/>
                      <a:lumOff val="50000"/>
                    </a:schemeClr>
                  </a:solidFill>
                </a:rPr>
                <a:t>Observation of molecular orbital </a:t>
              </a:r>
              <a:r>
                <a:rPr lang="en-US" sz="1200" smtClean="0">
                  <a:solidFill>
                    <a:schemeClr val="tx1">
                      <a:lumMod val="50000"/>
                      <a:lumOff val="50000"/>
                    </a:schemeClr>
                  </a:solidFill>
                </a:rPr>
                <a:t>gating </a:t>
              </a:r>
              <a:br>
                <a:rPr lang="en-US" sz="1200" smtClean="0">
                  <a:solidFill>
                    <a:schemeClr val="tx1">
                      <a:lumMod val="50000"/>
                      <a:lumOff val="50000"/>
                    </a:schemeClr>
                  </a:solidFill>
                </a:rPr>
              </a:br>
              <a:r>
                <a:rPr lang="en-US" sz="1200" i="1" smtClean="0">
                  <a:solidFill>
                    <a:schemeClr val="tx1">
                      <a:lumMod val="50000"/>
                      <a:lumOff val="50000"/>
                    </a:schemeClr>
                  </a:solidFill>
                </a:rPr>
                <a:t>Nature</a:t>
              </a:r>
              <a:r>
                <a:rPr lang="en-US" sz="1200">
                  <a:solidFill>
                    <a:schemeClr val="tx1">
                      <a:lumMod val="50000"/>
                      <a:lumOff val="50000"/>
                    </a:schemeClr>
                  </a:solidFill>
                </a:rPr>
                <a:t>, 2009; 462 (7276): 1039</a:t>
              </a:r>
            </a:p>
            <a:p>
              <a:endParaRPr lang="en-US" sz="2000">
                <a:solidFill>
                  <a:schemeClr val="tx1">
                    <a:lumMod val="50000"/>
                    <a:lumOff val="50000"/>
                  </a:schemeClr>
                </a:solidFill>
              </a:endParaRPr>
            </a:p>
          </p:txBody>
        </p:sp>
        <p:cxnSp>
          <p:nvCxnSpPr>
            <p:cNvPr id="36" name="Straight Arrow Connector 35"/>
            <p:cNvCxnSpPr/>
            <p:nvPr/>
          </p:nvCxnSpPr>
          <p:spPr>
            <a:xfrm>
              <a:off x="4105275" y="4343400"/>
              <a:ext cx="847725" cy="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grpSp>
      <p:grpSp>
        <p:nvGrpSpPr>
          <p:cNvPr id="2078" name="Group 2077"/>
          <p:cNvGrpSpPr/>
          <p:nvPr/>
        </p:nvGrpSpPr>
        <p:grpSpPr>
          <a:xfrm>
            <a:off x="228600" y="4654550"/>
            <a:ext cx="8915400" cy="2203450"/>
            <a:chOff x="228600" y="4502150"/>
            <a:chExt cx="8915400" cy="2203450"/>
          </a:xfrm>
        </p:grpSpPr>
        <p:pic>
          <p:nvPicPr>
            <p:cNvPr id="2058" name="Picture 10" descr="http://www.sciencedaily.com/images/2009/08/090818130626-larg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2800" y="4502150"/>
              <a:ext cx="1905000" cy="1517650"/>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p:cNvSpPr txBox="1">
              <a:spLocks/>
            </p:cNvSpPr>
            <p:nvPr/>
          </p:nvSpPr>
          <p:spPr>
            <a:xfrm>
              <a:off x="5274259" y="6096000"/>
              <a:ext cx="3869741"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57150" indent="0">
                <a:buNone/>
              </a:pPr>
              <a:r>
                <a:rPr lang="en-US" sz="1200"/>
                <a:t>Placement and orientation of individual DNA shapes on lithographically patterned surfaces. Nature Nanotechnology 4, 557 - 561 (2009).</a:t>
              </a:r>
            </a:p>
          </p:txBody>
        </p:sp>
        <p:cxnSp>
          <p:nvCxnSpPr>
            <p:cNvPr id="27" name="Straight Arrow Connector 26"/>
            <p:cNvCxnSpPr/>
            <p:nvPr/>
          </p:nvCxnSpPr>
          <p:spPr>
            <a:xfrm>
              <a:off x="4038600" y="5169182"/>
              <a:ext cx="3124200" cy="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37" name="TextBox 36"/>
            <p:cNvSpPr txBox="1"/>
            <p:nvPr/>
          </p:nvSpPr>
          <p:spPr>
            <a:xfrm>
              <a:off x="228600" y="4962813"/>
              <a:ext cx="4580906" cy="1384995"/>
            </a:xfrm>
            <a:prstGeom prst="rect">
              <a:avLst/>
            </a:prstGeom>
            <a:noFill/>
          </p:spPr>
          <p:txBody>
            <a:bodyPr wrap="square" rtlCol="0">
              <a:spAutoFit/>
            </a:bodyPr>
            <a:lstStyle/>
            <a:p>
              <a:r>
                <a:rPr lang="en-US" sz="2400" smtClean="0"/>
                <a:t>Molecules on a chip</a:t>
              </a:r>
              <a:r>
                <a:rPr lang="en-US" sz="2400" smtClean="0">
                  <a:solidFill>
                    <a:schemeClr val="tx2"/>
                  </a:solidFill>
                </a:rPr>
                <a:t/>
              </a:r>
              <a:br>
                <a:rPr lang="en-US" sz="2400" smtClean="0">
                  <a:solidFill>
                    <a:schemeClr val="tx2"/>
                  </a:solidFill>
                </a:rPr>
              </a:br>
              <a:r>
                <a:rPr lang="en-US" sz="2400" smtClean="0">
                  <a:solidFill>
                    <a:schemeClr val="tx2"/>
                  </a:solidFill>
                </a:rPr>
                <a:t> </a:t>
              </a:r>
            </a:p>
            <a:p>
              <a:r>
                <a:rPr lang="en-US" sz="2400" smtClean="0">
                  <a:solidFill>
                    <a:srgbClr val="FFCC00"/>
                  </a:solidFill>
                </a:rPr>
                <a:t>~10 Moore’s Law cycles left!</a:t>
              </a:r>
              <a:r>
                <a:rPr lang="en-US" sz="2400" smtClean="0">
                  <a:solidFill>
                    <a:schemeClr val="tx1">
                      <a:lumMod val="50000"/>
                      <a:lumOff val="50000"/>
                    </a:schemeClr>
                  </a:solidFill>
                </a:rPr>
                <a:t> </a:t>
              </a:r>
              <a:endParaRPr lang="en-US" sz="2400">
                <a:solidFill>
                  <a:schemeClr val="tx2"/>
                </a:solidFill>
              </a:endParaRPr>
            </a:p>
          </p:txBody>
        </p:sp>
      </p:grpSp>
      <p:grpSp>
        <p:nvGrpSpPr>
          <p:cNvPr id="21" name="Group 20"/>
          <p:cNvGrpSpPr/>
          <p:nvPr/>
        </p:nvGrpSpPr>
        <p:grpSpPr>
          <a:xfrm>
            <a:off x="262128" y="2960914"/>
            <a:ext cx="8805672" cy="1611086"/>
            <a:chOff x="262128" y="2960914"/>
            <a:chExt cx="8805672" cy="1611086"/>
          </a:xfrm>
        </p:grpSpPr>
        <p:sp>
          <p:nvSpPr>
            <p:cNvPr id="30" name="TextBox 29"/>
            <p:cNvSpPr txBox="1"/>
            <p:nvPr/>
          </p:nvSpPr>
          <p:spPr>
            <a:xfrm>
              <a:off x="262128" y="2960914"/>
              <a:ext cx="3928872" cy="1231106"/>
            </a:xfrm>
            <a:prstGeom prst="rect">
              <a:avLst/>
            </a:prstGeom>
            <a:noFill/>
          </p:spPr>
          <p:txBody>
            <a:bodyPr wrap="square" rtlCol="0">
              <a:spAutoFit/>
            </a:bodyPr>
            <a:lstStyle/>
            <a:p>
              <a:r>
                <a:rPr lang="en-US" sz="2000" smtClean="0">
                  <a:solidFill>
                    <a:schemeClr val="tx1">
                      <a:lumMod val="50000"/>
                      <a:lumOff val="50000"/>
                    </a:schemeClr>
                  </a:solidFill>
                </a:rPr>
                <a:t>              </a:t>
              </a:r>
              <a:r>
                <a:rPr lang="en-US" sz="2400" b="1" smtClean="0">
                  <a:solidFill>
                    <a:schemeClr val="tx2"/>
                  </a:solidFill>
                </a:rPr>
                <a:t>50 years later</a:t>
              </a:r>
              <a:r>
                <a:rPr lang="en-US" sz="2000" b="1" smtClean="0">
                  <a:solidFill>
                    <a:schemeClr val="tx1">
                      <a:lumMod val="50000"/>
                      <a:lumOff val="50000"/>
                    </a:schemeClr>
                  </a:solidFill>
                </a:rPr>
                <a:t/>
              </a:r>
              <a:br>
                <a:rPr lang="en-US" sz="2000" b="1" smtClean="0">
                  <a:solidFill>
                    <a:schemeClr val="tx1">
                      <a:lumMod val="50000"/>
                      <a:lumOff val="50000"/>
                    </a:schemeClr>
                  </a:solidFill>
                </a:rPr>
              </a:br>
              <a:r>
                <a:rPr lang="en-US" sz="800" smtClean="0">
                  <a:solidFill>
                    <a:schemeClr val="tx1">
                      <a:lumMod val="50000"/>
                      <a:lumOff val="50000"/>
                    </a:schemeClr>
                  </a:solidFill>
                </a:rPr>
                <a:t/>
              </a:r>
              <a:br>
                <a:rPr lang="en-US" sz="800" smtClean="0">
                  <a:solidFill>
                    <a:schemeClr val="tx1">
                      <a:lumMod val="50000"/>
                      <a:lumOff val="50000"/>
                    </a:schemeClr>
                  </a:solidFill>
                </a:rPr>
              </a:br>
              <a:r>
                <a:rPr lang="en-US" sz="2400" smtClean="0"/>
                <a:t>25nm </a:t>
              </a:r>
              <a:r>
                <a:rPr lang="en-US" sz="2400"/>
                <a:t>NAND </a:t>
              </a:r>
              <a:r>
                <a:rPr lang="en-US" sz="2400" smtClean="0"/>
                <a:t>flash</a:t>
              </a:r>
            </a:p>
            <a:p>
              <a:r>
                <a:rPr lang="en-US" sz="1200" err="1">
                  <a:solidFill>
                    <a:schemeClr val="tx1">
                      <a:lumMod val="50000"/>
                      <a:lumOff val="50000"/>
                    </a:schemeClr>
                  </a:solidFill>
                </a:rPr>
                <a:t>Intel&amp;Micron</a:t>
              </a:r>
              <a:r>
                <a:rPr lang="en-US" sz="1200">
                  <a:solidFill>
                    <a:schemeClr val="tx1">
                      <a:lumMod val="50000"/>
                      <a:lumOff val="50000"/>
                    </a:schemeClr>
                  </a:solidFill>
                </a:rPr>
                <a:t>, </a:t>
              </a:r>
              <a:r>
                <a:rPr lang="en-US" sz="1200" smtClean="0">
                  <a:solidFill>
                    <a:schemeClr val="tx1">
                      <a:lumMod val="50000"/>
                      <a:lumOff val="50000"/>
                    </a:schemeClr>
                  </a:solidFill>
                </a:rPr>
                <a:t>Jan</a:t>
              </a:r>
              <a:r>
                <a:rPr lang="en-US" sz="1200">
                  <a:solidFill>
                    <a:schemeClr val="tx1">
                      <a:lumMod val="50000"/>
                      <a:lumOff val="50000"/>
                    </a:schemeClr>
                  </a:solidFill>
                </a:rPr>
                <a:t>. 2010. </a:t>
              </a:r>
              <a:r>
                <a:rPr lang="en-US" sz="1200" smtClean="0">
                  <a:solidFill>
                    <a:schemeClr val="tx1">
                      <a:lumMod val="50000"/>
                      <a:lumOff val="50000"/>
                    </a:schemeClr>
                  </a:solidFill>
                </a:rPr>
                <a:t>~50atoms</a:t>
              </a:r>
              <a:endParaRPr lang="en-US" sz="1200">
                <a:solidFill>
                  <a:schemeClr val="tx1">
                    <a:lumMod val="50000"/>
                    <a:lumOff val="50000"/>
                  </a:schemeClr>
                </a:solidFill>
              </a:endParaRPr>
            </a:p>
          </p:txBody>
        </p:sp>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2800" y="3079230"/>
              <a:ext cx="1905000" cy="1492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53000" y="3752256"/>
              <a:ext cx="2190750" cy="462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5" name="Straight Arrow Connector 34"/>
            <p:cNvCxnSpPr/>
            <p:nvPr/>
          </p:nvCxnSpPr>
          <p:spPr>
            <a:xfrm>
              <a:off x="4038600" y="3679686"/>
              <a:ext cx="3124200" cy="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38" name="Straight Connector 37"/>
            <p:cNvCxnSpPr/>
            <p:nvPr/>
          </p:nvCxnSpPr>
          <p:spPr>
            <a:xfrm>
              <a:off x="1300128" y="3387184"/>
              <a:ext cx="1978944" cy="0"/>
            </a:xfrm>
            <a:prstGeom prst="line">
              <a:avLst/>
            </a:prstGeom>
            <a:ln>
              <a:prstDash val="sysDash"/>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282364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7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Two-Domain Architecture</a:t>
            </a:r>
            <a:endParaRPr lang="en-US" dirty="0"/>
          </a:p>
        </p:txBody>
      </p:sp>
      <p:sp>
        <p:nvSpPr>
          <p:cNvPr id="3" name="Content Placeholder 2"/>
          <p:cNvSpPr>
            <a:spLocks noGrp="1"/>
          </p:cNvSpPr>
          <p:nvPr>
            <p:ph idx="1"/>
          </p:nvPr>
        </p:nvSpPr>
        <p:spPr/>
        <p:txBody>
          <a:bodyPr>
            <a:normAutofit/>
          </a:bodyPr>
          <a:lstStyle/>
          <a:p>
            <a:r>
              <a:rPr lang="en-US" sz="2400" dirty="0" smtClean="0"/>
              <a:t>Signals: 1 toehold + 1 recognition region</a:t>
            </a:r>
          </a:p>
          <a:p>
            <a:endParaRPr lang="en-US" sz="2400" dirty="0"/>
          </a:p>
          <a:p>
            <a:endParaRPr lang="en-US" sz="2400" dirty="0" smtClean="0"/>
          </a:p>
          <a:p>
            <a:endParaRPr lang="en-US" sz="2400" dirty="0"/>
          </a:p>
          <a:p>
            <a:r>
              <a:rPr lang="en-US" sz="2400" dirty="0" smtClean="0"/>
              <a:t>Gates: “top-nicked double strands”</a:t>
            </a:r>
            <a:r>
              <a:rPr lang="en-US" sz="2400" dirty="0"/>
              <a:t> </a:t>
            </a:r>
            <a:r>
              <a:rPr lang="en-US" sz="2400" dirty="0" smtClean="0"/>
              <a:t>with open toeholds</a:t>
            </a:r>
          </a:p>
        </p:txBody>
      </p:sp>
      <p:pic>
        <p:nvPicPr>
          <p:cNvPr id="3074" name="Picture 2"/>
          <p:cNvPicPr>
            <a:picLocks noChangeAspect="1" noChangeArrowheads="1"/>
          </p:cNvPicPr>
          <p:nvPr/>
        </p:nvPicPr>
        <p:blipFill>
          <a:blip r:embed="rId2" cstate="print"/>
          <a:srcRect/>
          <a:stretch>
            <a:fillRect/>
          </a:stretch>
        </p:blipFill>
        <p:spPr bwMode="auto">
          <a:xfrm>
            <a:off x="457200" y="5407085"/>
            <a:ext cx="3460898" cy="607037"/>
          </a:xfrm>
          <a:prstGeom prst="rect">
            <a:avLst/>
          </a:prstGeom>
          <a:noFill/>
          <a:ln w="9525">
            <a:noFill/>
            <a:miter lim="800000"/>
            <a:headEnd/>
            <a:tailEnd/>
          </a:ln>
        </p:spPr>
      </p:pic>
      <p:sp>
        <p:nvSpPr>
          <p:cNvPr id="5" name="TextBox 4"/>
          <p:cNvSpPr txBox="1"/>
          <p:nvPr/>
        </p:nvSpPr>
        <p:spPr>
          <a:xfrm>
            <a:off x="428171" y="6014122"/>
            <a:ext cx="4204997" cy="646331"/>
          </a:xfrm>
          <a:prstGeom prst="rect">
            <a:avLst/>
          </a:prstGeom>
          <a:noFill/>
        </p:spPr>
        <p:txBody>
          <a:bodyPr wrap="none" rtlCol="0">
            <a:spAutoFit/>
          </a:bodyPr>
          <a:lstStyle/>
          <a:p>
            <a:r>
              <a:rPr lang="en-US" sz="1200" dirty="0" smtClean="0"/>
              <a:t>In S. B. Cooper, E. </a:t>
            </a:r>
            <a:r>
              <a:rPr lang="en-US" sz="1200" dirty="0" err="1" smtClean="0"/>
              <a:t>Kashefi</a:t>
            </a:r>
            <a:r>
              <a:rPr lang="en-US" sz="1200" dirty="0" smtClean="0"/>
              <a:t>, P. </a:t>
            </a:r>
            <a:r>
              <a:rPr lang="en-US" sz="1200" dirty="0" err="1" smtClean="0"/>
              <a:t>Panangaden</a:t>
            </a:r>
            <a:r>
              <a:rPr lang="en-US" sz="1200" dirty="0" smtClean="0"/>
              <a:t> (Eds.): </a:t>
            </a:r>
            <a:br>
              <a:rPr lang="en-US" sz="1200" dirty="0" smtClean="0"/>
            </a:br>
            <a:r>
              <a:rPr lang="en-US" sz="1200" dirty="0" smtClean="0"/>
              <a:t>Developments in Computational Models (DCM 2010). </a:t>
            </a:r>
            <a:br>
              <a:rPr lang="en-US" sz="1200" dirty="0" smtClean="0"/>
            </a:br>
            <a:r>
              <a:rPr lang="en-US" sz="1200" dirty="0" smtClean="0"/>
              <a:t>EPTCS 25, 2010, pp. 33-47. May 2010.</a:t>
            </a:r>
            <a:endParaRPr lang="en-US" sz="1200" dirty="0"/>
          </a:p>
        </p:txBody>
      </p:sp>
      <p:pic>
        <p:nvPicPr>
          <p:cNvPr id="3075" name="Picture 3"/>
          <p:cNvPicPr>
            <a:picLocks noChangeAspect="1" noChangeArrowheads="1"/>
          </p:cNvPicPr>
          <p:nvPr/>
        </p:nvPicPr>
        <p:blipFill>
          <a:blip r:embed="rId3" cstate="print"/>
          <a:srcRect/>
          <a:stretch>
            <a:fillRect/>
          </a:stretch>
        </p:blipFill>
        <p:spPr bwMode="auto">
          <a:xfrm>
            <a:off x="9486900" y="1257300"/>
            <a:ext cx="7581900" cy="2019300"/>
          </a:xfrm>
          <a:prstGeom prst="rect">
            <a:avLst/>
          </a:prstGeom>
          <a:noFill/>
          <a:ln w="9525">
            <a:noFill/>
            <a:miter lim="800000"/>
            <a:headEnd/>
            <a:tailEnd/>
          </a:ln>
        </p:spPr>
      </p:pic>
      <p:sp>
        <p:nvSpPr>
          <p:cNvPr id="28" name="TextBox 27"/>
          <p:cNvSpPr txBox="1"/>
          <p:nvPr/>
        </p:nvSpPr>
        <p:spPr>
          <a:xfrm>
            <a:off x="2317898" y="4103584"/>
            <a:ext cx="457200" cy="461665"/>
          </a:xfrm>
          <a:prstGeom prst="rect">
            <a:avLst/>
          </a:prstGeom>
          <a:noFill/>
          <a:ln w="50800">
            <a:noFill/>
          </a:ln>
        </p:spPr>
        <p:txBody>
          <a:bodyPr wrap="square" rtlCol="0">
            <a:spAutoFit/>
          </a:bodyPr>
          <a:lstStyle/>
          <a:p>
            <a:pPr algn="ctr"/>
            <a:r>
              <a:rPr lang="en-US" sz="2400" dirty="0" smtClean="0">
                <a:solidFill>
                  <a:srgbClr val="FF0000"/>
                </a:solidFill>
              </a:rPr>
              <a:t>t</a:t>
            </a:r>
            <a:endParaRPr lang="en-US" sz="2400" dirty="0">
              <a:solidFill>
                <a:srgbClr val="FF0000"/>
              </a:solidFill>
            </a:endParaRPr>
          </a:p>
        </p:txBody>
      </p:sp>
      <p:cxnSp>
        <p:nvCxnSpPr>
          <p:cNvPr id="29" name="Straight Connector 28"/>
          <p:cNvCxnSpPr/>
          <p:nvPr/>
        </p:nvCxnSpPr>
        <p:spPr>
          <a:xfrm>
            <a:off x="2317898" y="4560784"/>
            <a:ext cx="4572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946298" y="4560784"/>
            <a:ext cx="4572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946298" y="4560784"/>
            <a:ext cx="226772" cy="115214"/>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403498" y="4560784"/>
            <a:ext cx="9144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403498" y="4103584"/>
            <a:ext cx="914400" cy="461665"/>
          </a:xfrm>
          <a:prstGeom prst="rect">
            <a:avLst/>
          </a:prstGeom>
          <a:noFill/>
          <a:ln w="50800">
            <a:noFill/>
          </a:ln>
        </p:spPr>
        <p:txBody>
          <a:bodyPr wrap="square" rtlCol="0">
            <a:spAutoFit/>
          </a:bodyPr>
          <a:lstStyle/>
          <a:p>
            <a:pPr algn="ctr"/>
            <a:r>
              <a:rPr lang="en-US" sz="2400" dirty="0" smtClean="0">
                <a:solidFill>
                  <a:schemeClr val="tx1">
                    <a:lumMod val="50000"/>
                    <a:lumOff val="50000"/>
                  </a:schemeClr>
                </a:solidFill>
              </a:rPr>
              <a:t>x</a:t>
            </a:r>
            <a:endParaRPr lang="en-US" sz="2400" dirty="0">
              <a:solidFill>
                <a:schemeClr val="tx1">
                  <a:lumMod val="50000"/>
                  <a:lumOff val="50000"/>
                </a:schemeClr>
              </a:solidFill>
            </a:endParaRPr>
          </a:p>
        </p:txBody>
      </p:sp>
      <p:sp>
        <p:nvSpPr>
          <p:cNvPr id="34" name="TextBox 33"/>
          <p:cNvSpPr txBox="1"/>
          <p:nvPr/>
        </p:nvSpPr>
        <p:spPr>
          <a:xfrm>
            <a:off x="946298" y="4103584"/>
            <a:ext cx="457200" cy="461665"/>
          </a:xfrm>
          <a:prstGeom prst="rect">
            <a:avLst/>
          </a:prstGeom>
          <a:noFill/>
          <a:ln w="50800">
            <a:noFill/>
          </a:ln>
        </p:spPr>
        <p:txBody>
          <a:bodyPr wrap="square" rtlCol="0">
            <a:spAutoFit/>
          </a:bodyPr>
          <a:lstStyle/>
          <a:p>
            <a:pPr algn="ctr"/>
            <a:r>
              <a:rPr lang="en-US" sz="2400" dirty="0" smtClean="0">
                <a:solidFill>
                  <a:srgbClr val="FF0000"/>
                </a:solidFill>
              </a:rPr>
              <a:t>t</a:t>
            </a:r>
            <a:endParaRPr lang="en-US" sz="2400" dirty="0">
              <a:solidFill>
                <a:srgbClr val="FF0000"/>
              </a:solidFill>
            </a:endParaRPr>
          </a:p>
        </p:txBody>
      </p:sp>
      <p:cxnSp>
        <p:nvCxnSpPr>
          <p:cNvPr id="35" name="Straight Connector 34"/>
          <p:cNvCxnSpPr/>
          <p:nvPr/>
        </p:nvCxnSpPr>
        <p:spPr>
          <a:xfrm>
            <a:off x="1403498" y="4103584"/>
            <a:ext cx="9144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094782" y="3988370"/>
            <a:ext cx="226772" cy="115214"/>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775098" y="4560784"/>
            <a:ext cx="9144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2775098" y="4103584"/>
            <a:ext cx="914400" cy="461665"/>
          </a:xfrm>
          <a:prstGeom prst="rect">
            <a:avLst/>
          </a:prstGeom>
          <a:noFill/>
          <a:ln w="50800">
            <a:noFill/>
          </a:ln>
        </p:spPr>
        <p:txBody>
          <a:bodyPr wrap="square" rtlCol="0">
            <a:spAutoFit/>
          </a:bodyPr>
          <a:lstStyle/>
          <a:p>
            <a:pPr algn="ctr"/>
            <a:r>
              <a:rPr lang="en-US" sz="2400" dirty="0" smtClean="0">
                <a:solidFill>
                  <a:schemeClr val="tx1">
                    <a:lumMod val="50000"/>
                    <a:lumOff val="50000"/>
                  </a:schemeClr>
                </a:solidFill>
              </a:rPr>
              <a:t>y</a:t>
            </a:r>
            <a:endParaRPr lang="en-US" sz="2400" dirty="0">
              <a:solidFill>
                <a:schemeClr val="tx1">
                  <a:lumMod val="50000"/>
                  <a:lumOff val="50000"/>
                </a:schemeClr>
              </a:solidFill>
            </a:endParaRPr>
          </a:p>
        </p:txBody>
      </p:sp>
      <p:cxnSp>
        <p:nvCxnSpPr>
          <p:cNvPr id="39" name="Straight Connector 38"/>
          <p:cNvCxnSpPr/>
          <p:nvPr/>
        </p:nvCxnSpPr>
        <p:spPr>
          <a:xfrm>
            <a:off x="2775098" y="4103584"/>
            <a:ext cx="9144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466382" y="3988370"/>
            <a:ext cx="226772" cy="115214"/>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689498" y="4103584"/>
            <a:ext cx="457200" cy="461665"/>
          </a:xfrm>
          <a:prstGeom prst="rect">
            <a:avLst/>
          </a:prstGeom>
          <a:noFill/>
          <a:ln w="50800">
            <a:noFill/>
          </a:ln>
        </p:spPr>
        <p:txBody>
          <a:bodyPr wrap="square" rtlCol="0">
            <a:spAutoFit/>
          </a:bodyPr>
          <a:lstStyle/>
          <a:p>
            <a:pPr algn="ctr"/>
            <a:r>
              <a:rPr lang="en-US" sz="2400" dirty="0" smtClean="0">
                <a:solidFill>
                  <a:srgbClr val="FF0000"/>
                </a:solidFill>
              </a:rPr>
              <a:t>t</a:t>
            </a:r>
            <a:endParaRPr lang="en-US" sz="2400" dirty="0">
              <a:solidFill>
                <a:srgbClr val="FF0000"/>
              </a:solidFill>
            </a:endParaRPr>
          </a:p>
        </p:txBody>
      </p:sp>
      <p:cxnSp>
        <p:nvCxnSpPr>
          <p:cNvPr id="42" name="Straight Connector 41"/>
          <p:cNvCxnSpPr/>
          <p:nvPr/>
        </p:nvCxnSpPr>
        <p:spPr>
          <a:xfrm>
            <a:off x="3689498" y="4560784"/>
            <a:ext cx="4572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799186" y="2357735"/>
            <a:ext cx="4572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1256386" y="2357735"/>
            <a:ext cx="914400" cy="461665"/>
          </a:xfrm>
          <a:prstGeom prst="rect">
            <a:avLst/>
          </a:prstGeom>
          <a:noFill/>
          <a:ln w="50800">
            <a:noFill/>
          </a:ln>
        </p:spPr>
        <p:txBody>
          <a:bodyPr wrap="square" rtlCol="0">
            <a:spAutoFit/>
          </a:bodyPr>
          <a:lstStyle/>
          <a:p>
            <a:pPr algn="ctr"/>
            <a:r>
              <a:rPr lang="en-US" sz="2400" dirty="0" smtClean="0">
                <a:solidFill>
                  <a:schemeClr val="tx1">
                    <a:lumMod val="50000"/>
                    <a:lumOff val="50000"/>
                  </a:schemeClr>
                </a:solidFill>
              </a:rPr>
              <a:t>x</a:t>
            </a:r>
            <a:endParaRPr lang="en-US" sz="2400" dirty="0">
              <a:solidFill>
                <a:schemeClr val="tx1">
                  <a:lumMod val="50000"/>
                  <a:lumOff val="50000"/>
                </a:schemeClr>
              </a:solidFill>
            </a:endParaRPr>
          </a:p>
        </p:txBody>
      </p:sp>
      <p:sp>
        <p:nvSpPr>
          <p:cNvPr id="61" name="TextBox 60"/>
          <p:cNvSpPr txBox="1"/>
          <p:nvPr/>
        </p:nvSpPr>
        <p:spPr>
          <a:xfrm>
            <a:off x="799186" y="2357735"/>
            <a:ext cx="457200" cy="461665"/>
          </a:xfrm>
          <a:prstGeom prst="rect">
            <a:avLst/>
          </a:prstGeom>
          <a:noFill/>
          <a:ln w="50800">
            <a:noFill/>
          </a:ln>
        </p:spPr>
        <p:txBody>
          <a:bodyPr wrap="square" rtlCol="0">
            <a:spAutoFit/>
          </a:bodyPr>
          <a:lstStyle/>
          <a:p>
            <a:pPr algn="ctr"/>
            <a:r>
              <a:rPr lang="en-US" sz="2400" dirty="0" smtClean="0">
                <a:solidFill>
                  <a:srgbClr val="FF0000"/>
                </a:solidFill>
              </a:rPr>
              <a:t>t</a:t>
            </a:r>
            <a:endParaRPr lang="en-US" sz="2400" dirty="0">
              <a:solidFill>
                <a:srgbClr val="FF0000"/>
              </a:solidFill>
            </a:endParaRPr>
          </a:p>
        </p:txBody>
      </p:sp>
      <p:cxnSp>
        <p:nvCxnSpPr>
          <p:cNvPr id="62" name="Straight Connector 61"/>
          <p:cNvCxnSpPr/>
          <p:nvPr/>
        </p:nvCxnSpPr>
        <p:spPr>
          <a:xfrm>
            <a:off x="1256386" y="2357735"/>
            <a:ext cx="9144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1947670" y="2242521"/>
            <a:ext cx="226772" cy="115214"/>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5943600" y="3892100"/>
            <a:ext cx="2488182" cy="646331"/>
          </a:xfrm>
          <a:prstGeom prst="rect">
            <a:avLst/>
          </a:prstGeom>
          <a:noFill/>
        </p:spPr>
        <p:txBody>
          <a:bodyPr wrap="none" rtlCol="0">
            <a:spAutoFit/>
          </a:bodyPr>
          <a:lstStyle/>
          <a:p>
            <a:r>
              <a:rPr lang="en-US" dirty="0" smtClean="0">
                <a:solidFill>
                  <a:schemeClr val="tx2"/>
                </a:solidFill>
              </a:rPr>
              <a:t>Garbage collection </a:t>
            </a:r>
            <a:br>
              <a:rPr lang="en-US" dirty="0" smtClean="0">
                <a:solidFill>
                  <a:schemeClr val="tx2"/>
                </a:solidFill>
              </a:rPr>
            </a:br>
            <a:r>
              <a:rPr lang="en-US" dirty="0" smtClean="0">
                <a:solidFill>
                  <a:schemeClr val="tx2"/>
                </a:solidFill>
              </a:rPr>
              <a:t>“built into” the gates</a:t>
            </a:r>
            <a:endParaRPr lang="en-US" dirty="0">
              <a:solidFill>
                <a:schemeClr val="tx2"/>
              </a:solidFill>
            </a:endParaRPr>
          </a:p>
        </p:txBody>
      </p:sp>
      <p:sp>
        <p:nvSpPr>
          <p:cNvPr id="64" name="TextBox 63"/>
          <p:cNvSpPr txBox="1"/>
          <p:nvPr/>
        </p:nvSpPr>
        <p:spPr>
          <a:xfrm>
            <a:off x="10902084" y="4829095"/>
            <a:ext cx="457200" cy="461665"/>
          </a:xfrm>
          <a:prstGeom prst="rect">
            <a:avLst/>
          </a:prstGeom>
          <a:noFill/>
          <a:ln w="50800">
            <a:noFill/>
          </a:ln>
        </p:spPr>
        <p:txBody>
          <a:bodyPr wrap="square" rtlCol="0">
            <a:spAutoFit/>
          </a:bodyPr>
          <a:lstStyle/>
          <a:p>
            <a:pPr algn="ctr"/>
            <a:r>
              <a:rPr lang="en-US" sz="2400" dirty="0" smtClean="0">
                <a:solidFill>
                  <a:srgbClr val="FF0000"/>
                </a:solidFill>
              </a:rPr>
              <a:t>t</a:t>
            </a:r>
            <a:endParaRPr lang="en-US" sz="2400" dirty="0">
              <a:solidFill>
                <a:srgbClr val="FF0000"/>
              </a:solidFill>
            </a:endParaRPr>
          </a:p>
        </p:txBody>
      </p:sp>
      <p:cxnSp>
        <p:nvCxnSpPr>
          <p:cNvPr id="66" name="Straight Connector 65"/>
          <p:cNvCxnSpPr/>
          <p:nvPr/>
        </p:nvCxnSpPr>
        <p:spPr>
          <a:xfrm>
            <a:off x="10902084" y="5286295"/>
            <a:ext cx="4572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9530484" y="4829095"/>
            <a:ext cx="4572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9530484" y="5286295"/>
            <a:ext cx="4572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9530484" y="5286295"/>
            <a:ext cx="226772" cy="115214"/>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9987684" y="5286295"/>
            <a:ext cx="9144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9987684" y="4829095"/>
            <a:ext cx="914400" cy="461665"/>
          </a:xfrm>
          <a:prstGeom prst="rect">
            <a:avLst/>
          </a:prstGeom>
          <a:noFill/>
          <a:ln w="50800">
            <a:noFill/>
          </a:ln>
        </p:spPr>
        <p:txBody>
          <a:bodyPr wrap="square" rtlCol="0">
            <a:spAutoFit/>
          </a:bodyPr>
          <a:lstStyle/>
          <a:p>
            <a:pPr algn="ctr"/>
            <a:r>
              <a:rPr lang="en-US" sz="2400" dirty="0" smtClean="0">
                <a:solidFill>
                  <a:schemeClr val="tx1">
                    <a:lumMod val="50000"/>
                    <a:lumOff val="50000"/>
                  </a:schemeClr>
                </a:solidFill>
              </a:rPr>
              <a:t>x</a:t>
            </a:r>
            <a:endParaRPr lang="en-US" sz="2400" dirty="0">
              <a:solidFill>
                <a:schemeClr val="tx1">
                  <a:lumMod val="50000"/>
                  <a:lumOff val="50000"/>
                </a:schemeClr>
              </a:solidFill>
            </a:endParaRPr>
          </a:p>
        </p:txBody>
      </p:sp>
      <p:sp>
        <p:nvSpPr>
          <p:cNvPr id="72" name="TextBox 71"/>
          <p:cNvSpPr txBox="1"/>
          <p:nvPr/>
        </p:nvSpPr>
        <p:spPr>
          <a:xfrm>
            <a:off x="9530484" y="4829095"/>
            <a:ext cx="457200" cy="461665"/>
          </a:xfrm>
          <a:prstGeom prst="rect">
            <a:avLst/>
          </a:prstGeom>
          <a:noFill/>
          <a:ln w="50800">
            <a:noFill/>
          </a:ln>
        </p:spPr>
        <p:txBody>
          <a:bodyPr wrap="square" rtlCol="0">
            <a:spAutoFit/>
          </a:bodyPr>
          <a:lstStyle/>
          <a:p>
            <a:pPr algn="ctr"/>
            <a:r>
              <a:rPr lang="en-US" sz="2400" dirty="0" smtClean="0">
                <a:solidFill>
                  <a:srgbClr val="FF0000"/>
                </a:solidFill>
              </a:rPr>
              <a:t>t</a:t>
            </a:r>
            <a:endParaRPr lang="en-US" sz="2400" dirty="0">
              <a:solidFill>
                <a:srgbClr val="FF0000"/>
              </a:solidFill>
            </a:endParaRPr>
          </a:p>
        </p:txBody>
      </p:sp>
      <p:cxnSp>
        <p:nvCxnSpPr>
          <p:cNvPr id="73" name="Straight Connector 72"/>
          <p:cNvCxnSpPr/>
          <p:nvPr/>
        </p:nvCxnSpPr>
        <p:spPr>
          <a:xfrm>
            <a:off x="9987684" y="4829095"/>
            <a:ext cx="9144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10678968" y="4713881"/>
            <a:ext cx="226772" cy="115214"/>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9759084" y="4714795"/>
            <a:ext cx="226772" cy="115214"/>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10902084" y="4829095"/>
            <a:ext cx="4572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11130684" y="4714795"/>
            <a:ext cx="226772" cy="115214"/>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1359284" y="5286295"/>
            <a:ext cx="9144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11359284" y="4829095"/>
            <a:ext cx="914400" cy="461665"/>
          </a:xfrm>
          <a:prstGeom prst="rect">
            <a:avLst/>
          </a:prstGeom>
          <a:noFill/>
          <a:ln w="50800">
            <a:noFill/>
          </a:ln>
        </p:spPr>
        <p:txBody>
          <a:bodyPr wrap="square" rtlCol="0">
            <a:spAutoFit/>
          </a:bodyPr>
          <a:lstStyle/>
          <a:p>
            <a:pPr algn="ctr"/>
            <a:r>
              <a:rPr lang="en-US" sz="2400" dirty="0" smtClean="0">
                <a:solidFill>
                  <a:schemeClr val="tx1">
                    <a:lumMod val="50000"/>
                    <a:lumOff val="50000"/>
                  </a:schemeClr>
                </a:solidFill>
              </a:rPr>
              <a:t>y</a:t>
            </a:r>
            <a:endParaRPr lang="en-US" sz="2400" dirty="0">
              <a:solidFill>
                <a:schemeClr val="tx1">
                  <a:lumMod val="50000"/>
                  <a:lumOff val="50000"/>
                </a:schemeClr>
              </a:solidFill>
            </a:endParaRPr>
          </a:p>
        </p:txBody>
      </p:sp>
      <p:cxnSp>
        <p:nvCxnSpPr>
          <p:cNvPr id="80" name="Straight Connector 79"/>
          <p:cNvCxnSpPr/>
          <p:nvPr/>
        </p:nvCxnSpPr>
        <p:spPr>
          <a:xfrm>
            <a:off x="11359284" y="4829095"/>
            <a:ext cx="9144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050568" y="4713881"/>
            <a:ext cx="226772" cy="115214"/>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12273684" y="4829095"/>
            <a:ext cx="457200" cy="461665"/>
          </a:xfrm>
          <a:prstGeom prst="rect">
            <a:avLst/>
          </a:prstGeom>
          <a:noFill/>
          <a:ln w="50800">
            <a:noFill/>
          </a:ln>
        </p:spPr>
        <p:txBody>
          <a:bodyPr wrap="square" rtlCol="0">
            <a:spAutoFit/>
          </a:bodyPr>
          <a:lstStyle/>
          <a:p>
            <a:pPr algn="ctr"/>
            <a:r>
              <a:rPr lang="en-US" sz="2400" dirty="0" smtClean="0">
                <a:solidFill>
                  <a:srgbClr val="FF0000"/>
                </a:solidFill>
              </a:rPr>
              <a:t>t</a:t>
            </a:r>
            <a:endParaRPr lang="en-US" sz="2400" dirty="0">
              <a:solidFill>
                <a:srgbClr val="FF0000"/>
              </a:solidFill>
            </a:endParaRPr>
          </a:p>
        </p:txBody>
      </p:sp>
      <p:cxnSp>
        <p:nvCxnSpPr>
          <p:cNvPr id="83" name="Straight Connector 82"/>
          <p:cNvCxnSpPr/>
          <p:nvPr/>
        </p:nvCxnSpPr>
        <p:spPr>
          <a:xfrm>
            <a:off x="12273684" y="5286295"/>
            <a:ext cx="4572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273684" y="4829095"/>
            <a:ext cx="4572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502284" y="4714795"/>
            <a:ext cx="226772" cy="115214"/>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15931284" y="4829095"/>
            <a:ext cx="457200" cy="461665"/>
          </a:xfrm>
          <a:prstGeom prst="rect">
            <a:avLst/>
          </a:prstGeom>
          <a:noFill/>
          <a:ln w="50800">
            <a:noFill/>
          </a:ln>
        </p:spPr>
        <p:txBody>
          <a:bodyPr wrap="square" rtlCol="0">
            <a:spAutoFit/>
          </a:bodyPr>
          <a:lstStyle/>
          <a:p>
            <a:pPr algn="ctr"/>
            <a:r>
              <a:rPr lang="en-US" sz="2400" dirty="0" smtClean="0">
                <a:solidFill>
                  <a:srgbClr val="FF0000"/>
                </a:solidFill>
              </a:rPr>
              <a:t>t</a:t>
            </a:r>
            <a:endParaRPr lang="en-US" sz="2400" dirty="0">
              <a:solidFill>
                <a:srgbClr val="FF0000"/>
              </a:solidFill>
            </a:endParaRPr>
          </a:p>
        </p:txBody>
      </p:sp>
      <p:cxnSp>
        <p:nvCxnSpPr>
          <p:cNvPr id="87" name="Straight Connector 86"/>
          <p:cNvCxnSpPr/>
          <p:nvPr/>
        </p:nvCxnSpPr>
        <p:spPr>
          <a:xfrm>
            <a:off x="15931284" y="5286295"/>
            <a:ext cx="4572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4559684" y="5286295"/>
            <a:ext cx="4572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4559684" y="5286295"/>
            <a:ext cx="226772" cy="115214"/>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5016884" y="5286295"/>
            <a:ext cx="9144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15016884" y="4829095"/>
            <a:ext cx="914400" cy="461665"/>
          </a:xfrm>
          <a:prstGeom prst="rect">
            <a:avLst/>
          </a:prstGeom>
          <a:noFill/>
          <a:ln w="50800">
            <a:noFill/>
          </a:ln>
        </p:spPr>
        <p:txBody>
          <a:bodyPr wrap="square" rtlCol="0">
            <a:spAutoFit/>
          </a:bodyPr>
          <a:lstStyle/>
          <a:p>
            <a:pPr algn="ctr"/>
            <a:r>
              <a:rPr lang="en-US" sz="2400" dirty="0" smtClean="0">
                <a:solidFill>
                  <a:schemeClr val="tx1">
                    <a:lumMod val="50000"/>
                    <a:lumOff val="50000"/>
                  </a:schemeClr>
                </a:solidFill>
              </a:rPr>
              <a:t>x</a:t>
            </a:r>
            <a:endParaRPr lang="en-US" sz="2400" dirty="0">
              <a:solidFill>
                <a:schemeClr val="tx1">
                  <a:lumMod val="50000"/>
                  <a:lumOff val="50000"/>
                </a:schemeClr>
              </a:solidFill>
            </a:endParaRPr>
          </a:p>
        </p:txBody>
      </p:sp>
      <p:sp>
        <p:nvSpPr>
          <p:cNvPr id="92" name="TextBox 91"/>
          <p:cNvSpPr txBox="1"/>
          <p:nvPr/>
        </p:nvSpPr>
        <p:spPr>
          <a:xfrm>
            <a:off x="14559684" y="4829095"/>
            <a:ext cx="457200" cy="461665"/>
          </a:xfrm>
          <a:prstGeom prst="rect">
            <a:avLst/>
          </a:prstGeom>
          <a:noFill/>
          <a:ln w="50800">
            <a:noFill/>
          </a:ln>
        </p:spPr>
        <p:txBody>
          <a:bodyPr wrap="square" rtlCol="0">
            <a:spAutoFit/>
          </a:bodyPr>
          <a:lstStyle/>
          <a:p>
            <a:pPr algn="ctr"/>
            <a:r>
              <a:rPr lang="en-US" sz="2400" dirty="0" smtClean="0">
                <a:solidFill>
                  <a:srgbClr val="FF0000"/>
                </a:solidFill>
              </a:rPr>
              <a:t>t</a:t>
            </a:r>
            <a:endParaRPr lang="en-US" sz="2400" dirty="0">
              <a:solidFill>
                <a:srgbClr val="FF0000"/>
              </a:solidFill>
            </a:endParaRPr>
          </a:p>
        </p:txBody>
      </p:sp>
      <p:cxnSp>
        <p:nvCxnSpPr>
          <p:cNvPr id="93" name="Straight Connector 92"/>
          <p:cNvCxnSpPr/>
          <p:nvPr/>
        </p:nvCxnSpPr>
        <p:spPr>
          <a:xfrm>
            <a:off x="15016884" y="4829095"/>
            <a:ext cx="9144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15708168" y="4713881"/>
            <a:ext cx="226772" cy="115214"/>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16388484" y="5286295"/>
            <a:ext cx="9144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6" name="TextBox 95"/>
          <p:cNvSpPr txBox="1"/>
          <p:nvPr/>
        </p:nvSpPr>
        <p:spPr>
          <a:xfrm>
            <a:off x="16388484" y="4829095"/>
            <a:ext cx="914400" cy="461665"/>
          </a:xfrm>
          <a:prstGeom prst="rect">
            <a:avLst/>
          </a:prstGeom>
          <a:noFill/>
          <a:ln w="50800">
            <a:noFill/>
          </a:ln>
        </p:spPr>
        <p:txBody>
          <a:bodyPr wrap="square" rtlCol="0">
            <a:spAutoFit/>
          </a:bodyPr>
          <a:lstStyle/>
          <a:p>
            <a:pPr algn="ctr"/>
            <a:r>
              <a:rPr lang="en-US" sz="2400" dirty="0" smtClean="0">
                <a:solidFill>
                  <a:schemeClr val="tx1">
                    <a:lumMod val="50000"/>
                    <a:lumOff val="50000"/>
                  </a:schemeClr>
                </a:solidFill>
              </a:rPr>
              <a:t>y</a:t>
            </a:r>
            <a:endParaRPr lang="en-US" sz="2400" dirty="0">
              <a:solidFill>
                <a:schemeClr val="tx1">
                  <a:lumMod val="50000"/>
                  <a:lumOff val="50000"/>
                </a:schemeClr>
              </a:solidFill>
            </a:endParaRPr>
          </a:p>
        </p:txBody>
      </p:sp>
      <p:cxnSp>
        <p:nvCxnSpPr>
          <p:cNvPr id="97" name="Straight Connector 96"/>
          <p:cNvCxnSpPr/>
          <p:nvPr/>
        </p:nvCxnSpPr>
        <p:spPr>
          <a:xfrm>
            <a:off x="16388484" y="4829095"/>
            <a:ext cx="9144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17079768" y="4713881"/>
            <a:ext cx="226772" cy="115214"/>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17302884" y="4829095"/>
            <a:ext cx="457200" cy="461665"/>
          </a:xfrm>
          <a:prstGeom prst="rect">
            <a:avLst/>
          </a:prstGeom>
          <a:noFill/>
          <a:ln w="50800">
            <a:noFill/>
          </a:ln>
        </p:spPr>
        <p:txBody>
          <a:bodyPr wrap="square" rtlCol="0">
            <a:spAutoFit/>
          </a:bodyPr>
          <a:lstStyle/>
          <a:p>
            <a:pPr algn="ctr"/>
            <a:r>
              <a:rPr lang="en-US" sz="2400" dirty="0" smtClean="0">
                <a:solidFill>
                  <a:srgbClr val="FF0000"/>
                </a:solidFill>
              </a:rPr>
              <a:t>t</a:t>
            </a:r>
            <a:endParaRPr lang="en-US" sz="2400" dirty="0">
              <a:solidFill>
                <a:srgbClr val="FF0000"/>
              </a:solidFill>
            </a:endParaRPr>
          </a:p>
        </p:txBody>
      </p:sp>
      <p:cxnSp>
        <p:nvCxnSpPr>
          <p:cNvPr id="100" name="Straight Connector 99"/>
          <p:cNvCxnSpPr/>
          <p:nvPr/>
        </p:nvCxnSpPr>
        <p:spPr>
          <a:xfrm>
            <a:off x="17302884" y="5286295"/>
            <a:ext cx="4572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14559684" y="4012975"/>
            <a:ext cx="4572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14559684" y="4012975"/>
            <a:ext cx="457200" cy="461665"/>
          </a:xfrm>
          <a:prstGeom prst="rect">
            <a:avLst/>
          </a:prstGeom>
          <a:noFill/>
          <a:ln w="50800">
            <a:noFill/>
          </a:ln>
        </p:spPr>
        <p:txBody>
          <a:bodyPr wrap="square" rtlCol="0">
            <a:spAutoFit/>
          </a:bodyPr>
          <a:lstStyle/>
          <a:p>
            <a:pPr algn="ctr"/>
            <a:r>
              <a:rPr lang="en-US" sz="2400" dirty="0" smtClean="0">
                <a:solidFill>
                  <a:srgbClr val="FF0000"/>
                </a:solidFill>
              </a:rPr>
              <a:t>t</a:t>
            </a:r>
            <a:endParaRPr lang="en-US" sz="2400" dirty="0">
              <a:solidFill>
                <a:srgbClr val="FF0000"/>
              </a:solidFill>
            </a:endParaRPr>
          </a:p>
        </p:txBody>
      </p:sp>
      <p:cxnSp>
        <p:nvCxnSpPr>
          <p:cNvPr id="103" name="Straight Connector 102"/>
          <p:cNvCxnSpPr/>
          <p:nvPr/>
        </p:nvCxnSpPr>
        <p:spPr>
          <a:xfrm>
            <a:off x="14788284" y="3898675"/>
            <a:ext cx="226772" cy="115214"/>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15931284" y="4012975"/>
            <a:ext cx="4572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15931284" y="4012975"/>
            <a:ext cx="457200" cy="461665"/>
          </a:xfrm>
          <a:prstGeom prst="rect">
            <a:avLst/>
          </a:prstGeom>
          <a:noFill/>
          <a:ln w="50800">
            <a:noFill/>
          </a:ln>
        </p:spPr>
        <p:txBody>
          <a:bodyPr wrap="square" rtlCol="0">
            <a:spAutoFit/>
          </a:bodyPr>
          <a:lstStyle/>
          <a:p>
            <a:pPr algn="ctr"/>
            <a:r>
              <a:rPr lang="en-US" sz="2400" dirty="0" smtClean="0">
                <a:solidFill>
                  <a:srgbClr val="FF0000"/>
                </a:solidFill>
              </a:rPr>
              <a:t>t</a:t>
            </a:r>
            <a:endParaRPr lang="en-US" sz="2400" dirty="0">
              <a:solidFill>
                <a:srgbClr val="FF0000"/>
              </a:solidFill>
            </a:endParaRPr>
          </a:p>
        </p:txBody>
      </p:sp>
      <p:cxnSp>
        <p:nvCxnSpPr>
          <p:cNvPr id="106" name="Straight Connector 105"/>
          <p:cNvCxnSpPr/>
          <p:nvPr/>
        </p:nvCxnSpPr>
        <p:spPr>
          <a:xfrm>
            <a:off x="16159884" y="3898675"/>
            <a:ext cx="226772" cy="115214"/>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17302884" y="4012975"/>
            <a:ext cx="4572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08" name="TextBox 107"/>
          <p:cNvSpPr txBox="1"/>
          <p:nvPr/>
        </p:nvSpPr>
        <p:spPr>
          <a:xfrm>
            <a:off x="17302884" y="4012975"/>
            <a:ext cx="457200" cy="461665"/>
          </a:xfrm>
          <a:prstGeom prst="rect">
            <a:avLst/>
          </a:prstGeom>
          <a:noFill/>
          <a:ln w="50800">
            <a:noFill/>
          </a:ln>
        </p:spPr>
        <p:txBody>
          <a:bodyPr wrap="square" rtlCol="0">
            <a:spAutoFit/>
          </a:bodyPr>
          <a:lstStyle/>
          <a:p>
            <a:pPr algn="ctr"/>
            <a:r>
              <a:rPr lang="en-US" sz="2400" dirty="0" smtClean="0">
                <a:solidFill>
                  <a:srgbClr val="FF0000"/>
                </a:solidFill>
              </a:rPr>
              <a:t>t</a:t>
            </a:r>
            <a:endParaRPr lang="en-US" sz="2400" dirty="0">
              <a:solidFill>
                <a:srgbClr val="FF0000"/>
              </a:solidFill>
            </a:endParaRPr>
          </a:p>
        </p:txBody>
      </p:sp>
      <p:cxnSp>
        <p:nvCxnSpPr>
          <p:cNvPr id="109" name="Straight Connector 108"/>
          <p:cNvCxnSpPr/>
          <p:nvPr/>
        </p:nvCxnSpPr>
        <p:spPr>
          <a:xfrm>
            <a:off x="17531484" y="3898675"/>
            <a:ext cx="226772" cy="115214"/>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0" name="Group 109"/>
          <p:cNvGrpSpPr/>
          <p:nvPr/>
        </p:nvGrpSpPr>
        <p:grpSpPr>
          <a:xfrm>
            <a:off x="13073784" y="4600495"/>
            <a:ext cx="1143000" cy="800100"/>
            <a:chOff x="4000500" y="3086100"/>
            <a:chExt cx="1143000" cy="800100"/>
          </a:xfrm>
        </p:grpSpPr>
        <p:sp>
          <p:nvSpPr>
            <p:cNvPr id="111" name="Right Arrow 110"/>
            <p:cNvSpPr/>
            <p:nvPr/>
          </p:nvSpPr>
          <p:spPr>
            <a:xfrm>
              <a:off x="4343400" y="3086100"/>
              <a:ext cx="800100" cy="8001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ight Arrow 111"/>
            <p:cNvSpPr/>
            <p:nvPr/>
          </p:nvSpPr>
          <p:spPr>
            <a:xfrm flipH="1">
              <a:off x="4000500" y="3086100"/>
              <a:ext cx="800100" cy="8001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446519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Straight Connector 68"/>
          <p:cNvCxnSpPr/>
          <p:nvPr/>
        </p:nvCxnSpPr>
        <p:spPr>
          <a:xfrm>
            <a:off x="2190659" y="29728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3562259"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4080722" y="3572194"/>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533559" y="29728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3052022" y="2886394"/>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2190659" y="29728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100" name="TextBox 99"/>
          <p:cNvSpPr txBox="1"/>
          <p:nvPr/>
        </p:nvSpPr>
        <p:spPr>
          <a:xfrm>
            <a:off x="2533559" y="29728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cxnSp>
        <p:nvCxnSpPr>
          <p:cNvPr id="101" name="Straight Connector 100"/>
          <p:cNvCxnSpPr/>
          <p:nvPr/>
        </p:nvCxnSpPr>
        <p:spPr>
          <a:xfrm>
            <a:off x="1161959"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1161959" y="4104589"/>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1504859"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2190659"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533559"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3219359"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3562259"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1504859"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2190659"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2366222" y="3572194"/>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2533559"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3219359"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3394922" y="3572194"/>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19" name="TextBox 118"/>
          <p:cNvSpPr txBox="1"/>
          <p:nvPr/>
        </p:nvSpPr>
        <p:spPr>
          <a:xfrm>
            <a:off x="1504859"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x</a:t>
            </a:r>
            <a:endParaRPr lang="en-US" dirty="0">
              <a:solidFill>
                <a:schemeClr val="tx1">
                  <a:lumMod val="50000"/>
                  <a:lumOff val="50000"/>
                </a:schemeClr>
              </a:solidFill>
            </a:endParaRPr>
          </a:p>
        </p:txBody>
      </p:sp>
      <p:sp>
        <p:nvSpPr>
          <p:cNvPr id="122" name="TextBox 121"/>
          <p:cNvSpPr txBox="1"/>
          <p:nvPr/>
        </p:nvSpPr>
        <p:spPr>
          <a:xfrm>
            <a:off x="1161959"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123" name="TextBox 122"/>
          <p:cNvSpPr txBox="1"/>
          <p:nvPr/>
        </p:nvSpPr>
        <p:spPr>
          <a:xfrm>
            <a:off x="2190659"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124" name="TextBox 123"/>
          <p:cNvSpPr txBox="1"/>
          <p:nvPr/>
        </p:nvSpPr>
        <p:spPr>
          <a:xfrm>
            <a:off x="2533559"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sp>
        <p:nvSpPr>
          <p:cNvPr id="125" name="TextBox 124"/>
          <p:cNvSpPr txBox="1"/>
          <p:nvPr/>
        </p:nvSpPr>
        <p:spPr>
          <a:xfrm>
            <a:off x="3219359"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126" name="TextBox 125"/>
          <p:cNvSpPr txBox="1"/>
          <p:nvPr/>
        </p:nvSpPr>
        <p:spPr>
          <a:xfrm>
            <a:off x="3562259"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cxnSp>
        <p:nvCxnSpPr>
          <p:cNvPr id="127" name="Straight Connector 126"/>
          <p:cNvCxnSpPr/>
          <p:nvPr/>
        </p:nvCxnSpPr>
        <p:spPr>
          <a:xfrm>
            <a:off x="5448209" y="3572194"/>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4933859" y="4104589"/>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4933859"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5619659"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5962559"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6648359"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6991259"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4933859"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5619659"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6648359"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65" name="TextBox 164"/>
          <p:cNvSpPr txBox="1"/>
          <p:nvPr/>
        </p:nvSpPr>
        <p:spPr>
          <a:xfrm>
            <a:off x="4933859"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x</a:t>
            </a:r>
            <a:endParaRPr lang="en-US" dirty="0">
              <a:solidFill>
                <a:schemeClr val="tx1">
                  <a:lumMod val="50000"/>
                  <a:lumOff val="50000"/>
                </a:schemeClr>
              </a:solidFill>
            </a:endParaRPr>
          </a:p>
        </p:txBody>
      </p:sp>
      <p:sp>
        <p:nvSpPr>
          <p:cNvPr id="166" name="TextBox 165"/>
          <p:cNvSpPr txBox="1"/>
          <p:nvPr/>
        </p:nvSpPr>
        <p:spPr>
          <a:xfrm>
            <a:off x="5619659"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167" name="TextBox 166"/>
          <p:cNvSpPr txBox="1"/>
          <p:nvPr/>
        </p:nvSpPr>
        <p:spPr>
          <a:xfrm>
            <a:off x="5962559"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y</a:t>
            </a:r>
            <a:endParaRPr lang="en-US" dirty="0">
              <a:solidFill>
                <a:schemeClr val="tx1">
                  <a:lumMod val="50000"/>
                  <a:lumOff val="50000"/>
                </a:schemeClr>
              </a:solidFill>
            </a:endParaRPr>
          </a:p>
        </p:txBody>
      </p:sp>
      <p:sp>
        <p:nvSpPr>
          <p:cNvPr id="168" name="TextBox 167"/>
          <p:cNvSpPr txBox="1"/>
          <p:nvPr/>
        </p:nvSpPr>
        <p:spPr>
          <a:xfrm>
            <a:off x="6648359"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169" name="TextBox 168"/>
          <p:cNvSpPr txBox="1"/>
          <p:nvPr/>
        </p:nvSpPr>
        <p:spPr>
          <a:xfrm>
            <a:off x="6991259"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cxnSp>
        <p:nvCxnSpPr>
          <p:cNvPr id="170" name="Straight Connector 169"/>
          <p:cNvCxnSpPr/>
          <p:nvPr/>
        </p:nvCxnSpPr>
        <p:spPr>
          <a:xfrm>
            <a:off x="7677059"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71" name="TextBox 170"/>
          <p:cNvSpPr txBox="1"/>
          <p:nvPr/>
        </p:nvSpPr>
        <p:spPr>
          <a:xfrm>
            <a:off x="7677059"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cxnSp>
        <p:nvCxnSpPr>
          <p:cNvPr id="172" name="Straight Connector 171"/>
          <p:cNvCxnSpPr/>
          <p:nvPr/>
        </p:nvCxnSpPr>
        <p:spPr>
          <a:xfrm>
            <a:off x="7505609" y="3572194"/>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6991259"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6476909" y="3572194"/>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5962559"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5962559" y="29728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6648359" y="29728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6823922" y="2886394"/>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79" name="TextBox 178"/>
          <p:cNvSpPr txBox="1"/>
          <p:nvPr/>
        </p:nvSpPr>
        <p:spPr>
          <a:xfrm>
            <a:off x="5962559" y="29728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y</a:t>
            </a:r>
            <a:endParaRPr lang="en-US" dirty="0">
              <a:solidFill>
                <a:schemeClr val="tx1">
                  <a:lumMod val="50000"/>
                  <a:lumOff val="50000"/>
                </a:schemeClr>
              </a:solidFill>
            </a:endParaRPr>
          </a:p>
        </p:txBody>
      </p:sp>
      <p:sp>
        <p:nvSpPr>
          <p:cNvPr id="180" name="TextBox 179"/>
          <p:cNvSpPr txBox="1"/>
          <p:nvPr/>
        </p:nvSpPr>
        <p:spPr>
          <a:xfrm>
            <a:off x="6648359" y="29728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2" name="Title 1"/>
          <p:cNvSpPr>
            <a:spLocks noGrp="1"/>
          </p:cNvSpPr>
          <p:nvPr>
            <p:ph type="title"/>
          </p:nvPr>
        </p:nvSpPr>
        <p:spPr/>
        <p:txBody>
          <a:bodyPr/>
          <a:lstStyle/>
          <a:p>
            <a:r>
              <a:rPr lang="en-US" dirty="0" smtClean="0"/>
              <a:t>Transducer </a:t>
            </a:r>
            <a:r>
              <a:rPr lang="en-US" dirty="0" err="1" smtClean="0"/>
              <a:t>x</a:t>
            </a:r>
            <a:r>
              <a:rPr lang="en-US" dirty="0" err="1" smtClean="0">
                <a:sym typeface="Symbol"/>
              </a:rPr>
              <a:t></a:t>
            </a:r>
            <a:r>
              <a:rPr lang="en-US" dirty="0" err="1" smtClean="0"/>
              <a:t>y</a:t>
            </a:r>
            <a:endParaRPr lang="en-US" dirty="0"/>
          </a:p>
        </p:txBody>
      </p:sp>
      <p:sp>
        <p:nvSpPr>
          <p:cNvPr id="63" name="Rectangle 62"/>
          <p:cNvSpPr/>
          <p:nvPr/>
        </p:nvSpPr>
        <p:spPr>
          <a:xfrm>
            <a:off x="996634" y="2624629"/>
            <a:ext cx="7372350" cy="1885950"/>
          </a:xfrm>
          <a:prstGeom prst="rect">
            <a:avLst/>
          </a:prstGeom>
          <a:solidFill>
            <a:schemeClr val="bg1">
              <a:alpha val="8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990509" y="1944105"/>
            <a:ext cx="1371600" cy="857250"/>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65" name="Straight Connector 64"/>
          <p:cNvCxnSpPr/>
          <p:nvPr/>
        </p:nvCxnSpPr>
        <p:spPr>
          <a:xfrm>
            <a:off x="1161959" y="22870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1504859" y="22870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2023322" y="2200594"/>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1161959" y="22870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74" name="TextBox 73"/>
          <p:cNvSpPr txBox="1"/>
          <p:nvPr/>
        </p:nvSpPr>
        <p:spPr>
          <a:xfrm>
            <a:off x="1504859" y="22870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x</a:t>
            </a:r>
            <a:endParaRPr lang="en-US" dirty="0">
              <a:solidFill>
                <a:schemeClr val="tx1">
                  <a:lumMod val="50000"/>
                  <a:lumOff val="50000"/>
                </a:schemeClr>
              </a:solidFill>
            </a:endParaRPr>
          </a:p>
        </p:txBody>
      </p:sp>
      <p:sp>
        <p:nvSpPr>
          <p:cNvPr id="75" name="TextBox 74"/>
          <p:cNvSpPr txBox="1"/>
          <p:nvPr/>
        </p:nvSpPr>
        <p:spPr>
          <a:xfrm>
            <a:off x="990509" y="1871506"/>
            <a:ext cx="1371600" cy="369332"/>
          </a:xfrm>
          <a:prstGeom prst="rect">
            <a:avLst/>
          </a:prstGeom>
          <a:noFill/>
          <a:ln w="50800">
            <a:noFill/>
          </a:ln>
        </p:spPr>
        <p:txBody>
          <a:bodyPr wrap="square" rtlCol="0">
            <a:spAutoFit/>
          </a:bodyPr>
          <a:lstStyle/>
          <a:p>
            <a:pPr algn="ctr"/>
            <a:r>
              <a:rPr lang="en-US" dirty="0" smtClean="0"/>
              <a:t>Input</a:t>
            </a:r>
            <a:endParaRPr lang="en-US" dirty="0"/>
          </a:p>
        </p:txBody>
      </p:sp>
    </p:spTree>
    <p:extLst>
      <p:ext uri="{BB962C8B-B14F-4D97-AF65-F5344CB8AC3E}">
        <p14:creationId xmlns:p14="http://schemas.microsoft.com/office/powerpoint/2010/main" val="16210850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Transducer </a:t>
            </a:r>
            <a:r>
              <a:rPr lang="en-US" dirty="0" err="1" smtClean="0"/>
              <a:t>x</a:t>
            </a:r>
            <a:r>
              <a:rPr lang="en-US" dirty="0" err="1" smtClean="0">
                <a:sym typeface="Symbol"/>
              </a:rPr>
              <a:t></a:t>
            </a:r>
            <a:r>
              <a:rPr lang="en-US" dirty="0" err="1" smtClean="0"/>
              <a:t>y</a:t>
            </a:r>
            <a:endParaRPr lang="en-US" dirty="0"/>
          </a:p>
        </p:txBody>
      </p:sp>
      <p:sp>
        <p:nvSpPr>
          <p:cNvPr id="136" name="TextBox 135"/>
          <p:cNvSpPr txBox="1"/>
          <p:nvPr/>
        </p:nvSpPr>
        <p:spPr>
          <a:xfrm>
            <a:off x="715849" y="5286155"/>
            <a:ext cx="7948010" cy="461665"/>
          </a:xfrm>
          <a:prstGeom prst="rect">
            <a:avLst/>
          </a:prstGeom>
          <a:noFill/>
        </p:spPr>
        <p:txBody>
          <a:bodyPr wrap="none" rtlCol="0">
            <a:spAutoFit/>
          </a:bodyPr>
          <a:lstStyle/>
          <a:p>
            <a:r>
              <a:rPr lang="en-US" sz="2400" b="1" dirty="0" err="1" smtClean="0"/>
              <a:t>ta</a:t>
            </a:r>
            <a:r>
              <a:rPr lang="en-US" sz="2400" dirty="0" smtClean="0"/>
              <a:t> is a </a:t>
            </a:r>
            <a:r>
              <a:rPr lang="en-US" sz="2400" i="1" dirty="0" smtClean="0"/>
              <a:t>private</a:t>
            </a:r>
            <a:r>
              <a:rPr lang="en-US" sz="2400" dirty="0" smtClean="0"/>
              <a:t> signal (a different ‘a’ for each </a:t>
            </a:r>
            <a:r>
              <a:rPr lang="en-US" sz="2400" dirty="0" err="1" smtClean="0"/>
              <a:t>xy</a:t>
            </a:r>
            <a:r>
              <a:rPr lang="en-US" sz="2400" dirty="0" smtClean="0"/>
              <a:t> pair)</a:t>
            </a:r>
            <a:endParaRPr lang="en-US" sz="2400" dirty="0"/>
          </a:p>
        </p:txBody>
      </p:sp>
      <p:cxnSp>
        <p:nvCxnSpPr>
          <p:cNvPr id="65" name="Straight Connector 64"/>
          <p:cNvCxnSpPr/>
          <p:nvPr/>
        </p:nvCxnSpPr>
        <p:spPr>
          <a:xfrm>
            <a:off x="2190659" y="29728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3562259"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080722" y="3572194"/>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2533559" y="29728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3052022" y="2886394"/>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2190659" y="29728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77" name="TextBox 76"/>
          <p:cNvSpPr txBox="1"/>
          <p:nvPr/>
        </p:nvSpPr>
        <p:spPr>
          <a:xfrm>
            <a:off x="2533559" y="29728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cxnSp>
        <p:nvCxnSpPr>
          <p:cNvPr id="78" name="Straight Connector 77"/>
          <p:cNvCxnSpPr/>
          <p:nvPr/>
        </p:nvCxnSpPr>
        <p:spPr>
          <a:xfrm>
            <a:off x="1161959"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161959" y="4104589"/>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504859"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2190659"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2533559"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3219359"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562259"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504859"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190659"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2366222" y="3572194"/>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533559"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3219359"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3394922" y="3572194"/>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1504859"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x</a:t>
            </a:r>
            <a:endParaRPr lang="en-US" dirty="0">
              <a:solidFill>
                <a:schemeClr val="tx1">
                  <a:lumMod val="50000"/>
                  <a:lumOff val="50000"/>
                </a:schemeClr>
              </a:solidFill>
            </a:endParaRPr>
          </a:p>
        </p:txBody>
      </p:sp>
      <p:sp>
        <p:nvSpPr>
          <p:cNvPr id="92" name="TextBox 91"/>
          <p:cNvSpPr txBox="1"/>
          <p:nvPr/>
        </p:nvSpPr>
        <p:spPr>
          <a:xfrm>
            <a:off x="1161959"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93" name="TextBox 92"/>
          <p:cNvSpPr txBox="1"/>
          <p:nvPr/>
        </p:nvSpPr>
        <p:spPr>
          <a:xfrm>
            <a:off x="2190659"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94" name="TextBox 93"/>
          <p:cNvSpPr txBox="1"/>
          <p:nvPr/>
        </p:nvSpPr>
        <p:spPr>
          <a:xfrm>
            <a:off x="2533559"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sp>
        <p:nvSpPr>
          <p:cNvPr id="95" name="TextBox 94"/>
          <p:cNvSpPr txBox="1"/>
          <p:nvPr/>
        </p:nvSpPr>
        <p:spPr>
          <a:xfrm>
            <a:off x="3219359"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96" name="TextBox 95"/>
          <p:cNvSpPr txBox="1"/>
          <p:nvPr/>
        </p:nvSpPr>
        <p:spPr>
          <a:xfrm>
            <a:off x="3562259"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cxnSp>
        <p:nvCxnSpPr>
          <p:cNvPr id="97" name="Straight Connector 96"/>
          <p:cNvCxnSpPr/>
          <p:nvPr/>
        </p:nvCxnSpPr>
        <p:spPr>
          <a:xfrm>
            <a:off x="5448209" y="3572194"/>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933859" y="4104589"/>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4933859"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5619659"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5962559"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6648359"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6991259"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4933859"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5619659"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6648359"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34" name="TextBox 133"/>
          <p:cNvSpPr txBox="1"/>
          <p:nvPr/>
        </p:nvSpPr>
        <p:spPr>
          <a:xfrm>
            <a:off x="4933859"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x</a:t>
            </a:r>
            <a:endParaRPr lang="en-US" dirty="0">
              <a:solidFill>
                <a:schemeClr val="tx1">
                  <a:lumMod val="50000"/>
                  <a:lumOff val="50000"/>
                </a:schemeClr>
              </a:solidFill>
            </a:endParaRPr>
          </a:p>
        </p:txBody>
      </p:sp>
      <p:sp>
        <p:nvSpPr>
          <p:cNvPr id="137" name="TextBox 136"/>
          <p:cNvSpPr txBox="1"/>
          <p:nvPr/>
        </p:nvSpPr>
        <p:spPr>
          <a:xfrm>
            <a:off x="5619659"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138" name="TextBox 137"/>
          <p:cNvSpPr txBox="1"/>
          <p:nvPr/>
        </p:nvSpPr>
        <p:spPr>
          <a:xfrm>
            <a:off x="5962559"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y</a:t>
            </a:r>
            <a:endParaRPr lang="en-US" dirty="0">
              <a:solidFill>
                <a:schemeClr val="tx1">
                  <a:lumMod val="50000"/>
                  <a:lumOff val="50000"/>
                </a:schemeClr>
              </a:solidFill>
            </a:endParaRPr>
          </a:p>
        </p:txBody>
      </p:sp>
      <p:sp>
        <p:nvSpPr>
          <p:cNvPr id="139" name="TextBox 138"/>
          <p:cNvSpPr txBox="1"/>
          <p:nvPr/>
        </p:nvSpPr>
        <p:spPr>
          <a:xfrm>
            <a:off x="6648359"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140" name="TextBox 139"/>
          <p:cNvSpPr txBox="1"/>
          <p:nvPr/>
        </p:nvSpPr>
        <p:spPr>
          <a:xfrm>
            <a:off x="6991259"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cxnSp>
        <p:nvCxnSpPr>
          <p:cNvPr id="141" name="Straight Connector 140"/>
          <p:cNvCxnSpPr/>
          <p:nvPr/>
        </p:nvCxnSpPr>
        <p:spPr>
          <a:xfrm>
            <a:off x="7677059"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42" name="TextBox 141"/>
          <p:cNvSpPr txBox="1"/>
          <p:nvPr/>
        </p:nvSpPr>
        <p:spPr>
          <a:xfrm>
            <a:off x="7677059"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cxnSp>
        <p:nvCxnSpPr>
          <p:cNvPr id="143" name="Straight Connector 142"/>
          <p:cNvCxnSpPr/>
          <p:nvPr/>
        </p:nvCxnSpPr>
        <p:spPr>
          <a:xfrm>
            <a:off x="7505609" y="3572194"/>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6991259"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6476909" y="3572194"/>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5962559"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5962559" y="29728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6648359" y="29728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6823922" y="2886394"/>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50" name="TextBox 149"/>
          <p:cNvSpPr txBox="1"/>
          <p:nvPr/>
        </p:nvSpPr>
        <p:spPr>
          <a:xfrm>
            <a:off x="5962559" y="29728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y</a:t>
            </a:r>
            <a:endParaRPr lang="en-US" dirty="0">
              <a:solidFill>
                <a:schemeClr val="tx1">
                  <a:lumMod val="50000"/>
                  <a:lumOff val="50000"/>
                </a:schemeClr>
              </a:solidFill>
            </a:endParaRPr>
          </a:p>
        </p:txBody>
      </p:sp>
      <p:sp>
        <p:nvSpPr>
          <p:cNvPr id="151" name="TextBox 150"/>
          <p:cNvSpPr txBox="1"/>
          <p:nvPr/>
        </p:nvSpPr>
        <p:spPr>
          <a:xfrm>
            <a:off x="6648359" y="29728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153" name="Oval 152"/>
          <p:cNvSpPr/>
          <p:nvPr/>
        </p:nvSpPr>
        <p:spPr>
          <a:xfrm>
            <a:off x="990509" y="1944105"/>
            <a:ext cx="1371600" cy="857250"/>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154" name="Straight Connector 153"/>
          <p:cNvCxnSpPr/>
          <p:nvPr/>
        </p:nvCxnSpPr>
        <p:spPr>
          <a:xfrm>
            <a:off x="1161959" y="22870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504859" y="22870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2023322" y="2200594"/>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7" name="TextBox 156"/>
          <p:cNvSpPr txBox="1"/>
          <p:nvPr/>
        </p:nvSpPr>
        <p:spPr>
          <a:xfrm>
            <a:off x="1161959" y="22870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158" name="TextBox 157"/>
          <p:cNvSpPr txBox="1"/>
          <p:nvPr/>
        </p:nvSpPr>
        <p:spPr>
          <a:xfrm>
            <a:off x="1504859" y="22870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x</a:t>
            </a:r>
            <a:endParaRPr lang="en-US" dirty="0">
              <a:solidFill>
                <a:schemeClr val="tx1">
                  <a:lumMod val="50000"/>
                  <a:lumOff val="50000"/>
                </a:schemeClr>
              </a:solidFill>
            </a:endParaRPr>
          </a:p>
        </p:txBody>
      </p:sp>
      <p:sp>
        <p:nvSpPr>
          <p:cNvPr id="159" name="TextBox 158"/>
          <p:cNvSpPr txBox="1"/>
          <p:nvPr/>
        </p:nvSpPr>
        <p:spPr>
          <a:xfrm>
            <a:off x="990509" y="1871506"/>
            <a:ext cx="1371600" cy="369332"/>
          </a:xfrm>
          <a:prstGeom prst="rect">
            <a:avLst/>
          </a:prstGeom>
          <a:noFill/>
          <a:ln w="50800">
            <a:noFill/>
          </a:ln>
        </p:spPr>
        <p:txBody>
          <a:bodyPr wrap="square" rtlCol="0">
            <a:spAutoFit/>
          </a:bodyPr>
          <a:lstStyle/>
          <a:p>
            <a:pPr algn="ctr"/>
            <a:r>
              <a:rPr lang="en-US" dirty="0" smtClean="0"/>
              <a:t>Input</a:t>
            </a:r>
            <a:endParaRPr lang="en-US" dirty="0"/>
          </a:p>
        </p:txBody>
      </p:sp>
      <p:sp>
        <p:nvSpPr>
          <p:cNvPr id="14" name="TextBox 13"/>
          <p:cNvSpPr txBox="1"/>
          <p:nvPr/>
        </p:nvSpPr>
        <p:spPr>
          <a:xfrm>
            <a:off x="2855057" y="4572000"/>
            <a:ext cx="3591048" cy="461665"/>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2400" dirty="0" smtClean="0"/>
              <a:t>Built by self-assembly!</a:t>
            </a:r>
            <a:endParaRPr lang="en-US" sz="2400" dirty="0"/>
          </a:p>
        </p:txBody>
      </p:sp>
      <p:cxnSp>
        <p:nvCxnSpPr>
          <p:cNvPr id="16" name="Straight Arrow Connector 15"/>
          <p:cNvCxnSpPr/>
          <p:nvPr/>
        </p:nvCxnSpPr>
        <p:spPr>
          <a:xfrm>
            <a:off x="1332038" y="2886394"/>
            <a:ext cx="0" cy="685800"/>
          </a:xfrm>
          <a:prstGeom prst="straightConnector1">
            <a:avLst/>
          </a:prstGeom>
          <a:ln w="38100">
            <a:prstDash val="sysDot"/>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7295876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6" name="Straight Arrow Connector 75"/>
          <p:cNvCxnSpPr/>
          <p:nvPr/>
        </p:nvCxnSpPr>
        <p:spPr>
          <a:xfrm flipV="1">
            <a:off x="1686894" y="2814571"/>
            <a:ext cx="0" cy="685800"/>
          </a:xfrm>
          <a:prstGeom prst="straightConnector1">
            <a:avLst/>
          </a:prstGeom>
          <a:ln w="38100">
            <a:prstDash val="sysDot"/>
            <a:tailEnd type="arrow"/>
          </a:ln>
        </p:spPr>
        <p:style>
          <a:lnRef idx="2">
            <a:schemeClr val="accent2"/>
          </a:lnRef>
          <a:fillRef idx="0">
            <a:schemeClr val="accent2"/>
          </a:fillRef>
          <a:effectRef idx="1">
            <a:schemeClr val="accent2"/>
          </a:effectRef>
          <a:fontRef idx="minor">
            <a:schemeClr val="tx1"/>
          </a:fontRef>
        </p:style>
      </p:cxnSp>
      <p:sp>
        <p:nvSpPr>
          <p:cNvPr id="2" name="Title 1"/>
          <p:cNvSpPr>
            <a:spLocks noGrp="1"/>
          </p:cNvSpPr>
          <p:nvPr>
            <p:ph type="title"/>
          </p:nvPr>
        </p:nvSpPr>
        <p:spPr/>
        <p:txBody>
          <a:bodyPr/>
          <a:lstStyle/>
          <a:p>
            <a:r>
              <a:rPr lang="en-US" dirty="0" smtClean="0"/>
              <a:t>Transducer </a:t>
            </a:r>
            <a:r>
              <a:rPr lang="en-US" dirty="0" err="1" smtClean="0"/>
              <a:t>x</a:t>
            </a:r>
            <a:r>
              <a:rPr lang="en-US" dirty="0" err="1" smtClean="0">
                <a:sym typeface="Symbol"/>
              </a:rPr>
              <a:t></a:t>
            </a:r>
            <a:r>
              <a:rPr lang="en-US" dirty="0" err="1" smtClean="0"/>
              <a:t>y</a:t>
            </a:r>
            <a:endParaRPr lang="en-US" dirty="0"/>
          </a:p>
        </p:txBody>
      </p:sp>
      <p:sp>
        <p:nvSpPr>
          <p:cNvPr id="66" name="TextBox 65"/>
          <p:cNvSpPr txBox="1"/>
          <p:nvPr/>
        </p:nvSpPr>
        <p:spPr>
          <a:xfrm>
            <a:off x="1504859"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x</a:t>
            </a:r>
            <a:endParaRPr lang="en-US" dirty="0">
              <a:solidFill>
                <a:schemeClr val="tx1">
                  <a:lumMod val="50000"/>
                  <a:lumOff val="50000"/>
                </a:schemeClr>
              </a:solidFill>
            </a:endParaRPr>
          </a:p>
        </p:txBody>
      </p:sp>
      <p:cxnSp>
        <p:nvCxnSpPr>
          <p:cNvPr id="80" name="Straight Connector 79"/>
          <p:cNvCxnSpPr/>
          <p:nvPr/>
        </p:nvCxnSpPr>
        <p:spPr>
          <a:xfrm>
            <a:off x="1847759" y="3658605"/>
            <a:ext cx="342900" cy="0"/>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504859" y="3487155"/>
            <a:ext cx="342900" cy="171450"/>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562259"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080722" y="3572194"/>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161959"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190659" y="29728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533559" y="29728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052022" y="2886394"/>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2190659" y="29728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43" name="TextBox 42"/>
          <p:cNvSpPr txBox="1"/>
          <p:nvPr/>
        </p:nvSpPr>
        <p:spPr>
          <a:xfrm>
            <a:off x="2533559" y="29728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cxnSp>
        <p:nvCxnSpPr>
          <p:cNvPr id="44" name="Straight Connector 43"/>
          <p:cNvCxnSpPr/>
          <p:nvPr/>
        </p:nvCxnSpPr>
        <p:spPr>
          <a:xfrm>
            <a:off x="1161959"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161959" y="4104589"/>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504859"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2190659"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533559"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219359"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3562259"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190659"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366222" y="3572194"/>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533559"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219359"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394922" y="3572194"/>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1161959"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68" name="TextBox 67"/>
          <p:cNvSpPr txBox="1"/>
          <p:nvPr/>
        </p:nvSpPr>
        <p:spPr>
          <a:xfrm>
            <a:off x="2190659"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69" name="TextBox 68"/>
          <p:cNvSpPr txBox="1"/>
          <p:nvPr/>
        </p:nvSpPr>
        <p:spPr>
          <a:xfrm>
            <a:off x="2533559"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sp>
        <p:nvSpPr>
          <p:cNvPr id="70" name="TextBox 69"/>
          <p:cNvSpPr txBox="1"/>
          <p:nvPr/>
        </p:nvSpPr>
        <p:spPr>
          <a:xfrm>
            <a:off x="3219359"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71" name="TextBox 70"/>
          <p:cNvSpPr txBox="1"/>
          <p:nvPr/>
        </p:nvSpPr>
        <p:spPr>
          <a:xfrm>
            <a:off x="3562259"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cxnSp>
        <p:nvCxnSpPr>
          <p:cNvPr id="98" name="Straight Connector 97"/>
          <p:cNvCxnSpPr/>
          <p:nvPr/>
        </p:nvCxnSpPr>
        <p:spPr>
          <a:xfrm>
            <a:off x="5448209" y="3572194"/>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933859" y="4104589"/>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933859"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5619659"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5962559"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6648359"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6991259"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933859"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5619659"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6648359"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4933859"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x</a:t>
            </a:r>
            <a:endParaRPr lang="en-US" dirty="0">
              <a:solidFill>
                <a:schemeClr val="tx1">
                  <a:lumMod val="50000"/>
                  <a:lumOff val="50000"/>
                </a:schemeClr>
              </a:solidFill>
            </a:endParaRPr>
          </a:p>
        </p:txBody>
      </p:sp>
      <p:sp>
        <p:nvSpPr>
          <p:cNvPr id="114" name="TextBox 113"/>
          <p:cNvSpPr txBox="1"/>
          <p:nvPr/>
        </p:nvSpPr>
        <p:spPr>
          <a:xfrm>
            <a:off x="5619659"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115" name="TextBox 114"/>
          <p:cNvSpPr txBox="1"/>
          <p:nvPr/>
        </p:nvSpPr>
        <p:spPr>
          <a:xfrm>
            <a:off x="5962559"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y</a:t>
            </a:r>
            <a:endParaRPr lang="en-US" dirty="0">
              <a:solidFill>
                <a:schemeClr val="tx1">
                  <a:lumMod val="50000"/>
                  <a:lumOff val="50000"/>
                </a:schemeClr>
              </a:solidFill>
            </a:endParaRPr>
          </a:p>
        </p:txBody>
      </p:sp>
      <p:sp>
        <p:nvSpPr>
          <p:cNvPr id="116" name="TextBox 115"/>
          <p:cNvSpPr txBox="1"/>
          <p:nvPr/>
        </p:nvSpPr>
        <p:spPr>
          <a:xfrm>
            <a:off x="6648359"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117" name="TextBox 116"/>
          <p:cNvSpPr txBox="1"/>
          <p:nvPr/>
        </p:nvSpPr>
        <p:spPr>
          <a:xfrm>
            <a:off x="6991259"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cxnSp>
        <p:nvCxnSpPr>
          <p:cNvPr id="119" name="Straight Connector 118"/>
          <p:cNvCxnSpPr/>
          <p:nvPr/>
        </p:nvCxnSpPr>
        <p:spPr>
          <a:xfrm>
            <a:off x="7677059"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22" name="TextBox 121"/>
          <p:cNvSpPr txBox="1"/>
          <p:nvPr/>
        </p:nvSpPr>
        <p:spPr>
          <a:xfrm>
            <a:off x="7677059"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cxnSp>
        <p:nvCxnSpPr>
          <p:cNvPr id="123" name="Straight Connector 122"/>
          <p:cNvCxnSpPr/>
          <p:nvPr/>
        </p:nvCxnSpPr>
        <p:spPr>
          <a:xfrm>
            <a:off x="7505609" y="3572194"/>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6991259"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6476909" y="3572194"/>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5962559"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5962559" y="29728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6648359" y="29728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6823922" y="2886394"/>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5962559" y="29728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y</a:t>
            </a:r>
            <a:endParaRPr lang="en-US" dirty="0">
              <a:solidFill>
                <a:schemeClr val="tx1">
                  <a:lumMod val="50000"/>
                  <a:lumOff val="50000"/>
                </a:schemeClr>
              </a:solidFill>
            </a:endParaRPr>
          </a:p>
        </p:txBody>
      </p:sp>
      <p:sp>
        <p:nvSpPr>
          <p:cNvPr id="131" name="TextBox 130"/>
          <p:cNvSpPr txBox="1"/>
          <p:nvPr/>
        </p:nvSpPr>
        <p:spPr>
          <a:xfrm>
            <a:off x="6648359" y="29728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cxnSp>
        <p:nvCxnSpPr>
          <p:cNvPr id="72" name="Straight Connector 71"/>
          <p:cNvCxnSpPr/>
          <p:nvPr/>
        </p:nvCxnSpPr>
        <p:spPr>
          <a:xfrm>
            <a:off x="2019209" y="3487155"/>
            <a:ext cx="174192"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1504859" y="3658605"/>
            <a:ext cx="3429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1847759" y="3487155"/>
            <a:ext cx="342900" cy="17145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93918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Transducer </a:t>
            </a:r>
            <a:r>
              <a:rPr lang="en-US" dirty="0" err="1" smtClean="0"/>
              <a:t>x</a:t>
            </a:r>
            <a:r>
              <a:rPr lang="en-US" dirty="0" err="1" smtClean="0">
                <a:sym typeface="Symbol"/>
              </a:rPr>
              <a:t></a:t>
            </a:r>
            <a:r>
              <a:rPr lang="en-US" dirty="0" err="1" smtClean="0"/>
              <a:t>y</a:t>
            </a:r>
            <a:endParaRPr lang="en-US" dirty="0"/>
          </a:p>
        </p:txBody>
      </p:sp>
      <p:sp>
        <p:nvSpPr>
          <p:cNvPr id="79" name="Explosion 2 78"/>
          <p:cNvSpPr/>
          <p:nvPr/>
        </p:nvSpPr>
        <p:spPr>
          <a:xfrm rot="989212">
            <a:off x="1300015" y="1726590"/>
            <a:ext cx="1637580" cy="1210172"/>
          </a:xfrm>
          <a:prstGeom prst="irregularSeal2">
            <a:avLst/>
          </a:prstGeom>
          <a:ln/>
        </p:spPr>
        <p:style>
          <a:lnRef idx="0">
            <a:schemeClr val="accent2"/>
          </a:lnRef>
          <a:fillRef idx="1003">
            <a:schemeClr val="dk1"/>
          </a:fillRef>
          <a:effectRef idx="3">
            <a:schemeClr val="accent2"/>
          </a:effectRef>
          <a:fontRef idx="minor">
            <a:schemeClr val="lt1"/>
          </a:fontRef>
        </p:style>
        <p:txBody>
          <a:bodyPr rtlCol="0" anchor="ctr"/>
          <a:lstStyle/>
          <a:p>
            <a:pPr algn="ctr"/>
            <a:endParaRPr lang="en-US"/>
          </a:p>
        </p:txBody>
      </p:sp>
      <p:cxnSp>
        <p:nvCxnSpPr>
          <p:cNvPr id="63" name="Straight Connector 62"/>
          <p:cNvCxnSpPr/>
          <p:nvPr/>
        </p:nvCxnSpPr>
        <p:spPr>
          <a:xfrm>
            <a:off x="3562259"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080722" y="3572194"/>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161959"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504859"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023322" y="3572194"/>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190659" y="29728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533559" y="29728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052022" y="2886394"/>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2190659" y="29728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43" name="TextBox 42"/>
          <p:cNvSpPr txBox="1"/>
          <p:nvPr/>
        </p:nvSpPr>
        <p:spPr>
          <a:xfrm>
            <a:off x="2533559" y="29728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cxnSp>
        <p:nvCxnSpPr>
          <p:cNvPr id="44" name="Straight Connector 43"/>
          <p:cNvCxnSpPr/>
          <p:nvPr/>
        </p:nvCxnSpPr>
        <p:spPr>
          <a:xfrm>
            <a:off x="1161959"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161959" y="4104589"/>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504859"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2190659"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533559"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219359"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3562259"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533559"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219359"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394922" y="3572194"/>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1504859"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x</a:t>
            </a:r>
            <a:endParaRPr lang="en-US" dirty="0">
              <a:solidFill>
                <a:schemeClr val="tx1">
                  <a:lumMod val="50000"/>
                  <a:lumOff val="50000"/>
                </a:schemeClr>
              </a:solidFill>
            </a:endParaRPr>
          </a:p>
        </p:txBody>
      </p:sp>
      <p:sp>
        <p:nvSpPr>
          <p:cNvPr id="67" name="TextBox 66"/>
          <p:cNvSpPr txBox="1"/>
          <p:nvPr/>
        </p:nvSpPr>
        <p:spPr>
          <a:xfrm>
            <a:off x="1161959"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68" name="TextBox 67"/>
          <p:cNvSpPr txBox="1"/>
          <p:nvPr/>
        </p:nvSpPr>
        <p:spPr>
          <a:xfrm>
            <a:off x="2190659"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69" name="TextBox 68"/>
          <p:cNvSpPr txBox="1"/>
          <p:nvPr/>
        </p:nvSpPr>
        <p:spPr>
          <a:xfrm>
            <a:off x="2533559"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sp>
        <p:nvSpPr>
          <p:cNvPr id="70" name="TextBox 69"/>
          <p:cNvSpPr txBox="1"/>
          <p:nvPr/>
        </p:nvSpPr>
        <p:spPr>
          <a:xfrm>
            <a:off x="3219359"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71" name="TextBox 70"/>
          <p:cNvSpPr txBox="1"/>
          <p:nvPr/>
        </p:nvSpPr>
        <p:spPr>
          <a:xfrm>
            <a:off x="3562259"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cxnSp>
        <p:nvCxnSpPr>
          <p:cNvPr id="98" name="Straight Connector 97"/>
          <p:cNvCxnSpPr/>
          <p:nvPr/>
        </p:nvCxnSpPr>
        <p:spPr>
          <a:xfrm>
            <a:off x="5448209" y="3572194"/>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933859" y="4104589"/>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933859"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5619659"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5962559"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6648359"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6991259"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933859"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5619659"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6648359"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4933859"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x</a:t>
            </a:r>
            <a:endParaRPr lang="en-US" dirty="0">
              <a:solidFill>
                <a:schemeClr val="tx1">
                  <a:lumMod val="50000"/>
                  <a:lumOff val="50000"/>
                </a:schemeClr>
              </a:solidFill>
            </a:endParaRPr>
          </a:p>
        </p:txBody>
      </p:sp>
      <p:sp>
        <p:nvSpPr>
          <p:cNvPr id="114" name="TextBox 113"/>
          <p:cNvSpPr txBox="1"/>
          <p:nvPr/>
        </p:nvSpPr>
        <p:spPr>
          <a:xfrm>
            <a:off x="5619659"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115" name="TextBox 114"/>
          <p:cNvSpPr txBox="1"/>
          <p:nvPr/>
        </p:nvSpPr>
        <p:spPr>
          <a:xfrm>
            <a:off x="5962559"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y</a:t>
            </a:r>
            <a:endParaRPr lang="en-US" dirty="0">
              <a:solidFill>
                <a:schemeClr val="tx1">
                  <a:lumMod val="50000"/>
                  <a:lumOff val="50000"/>
                </a:schemeClr>
              </a:solidFill>
            </a:endParaRPr>
          </a:p>
        </p:txBody>
      </p:sp>
      <p:sp>
        <p:nvSpPr>
          <p:cNvPr id="116" name="TextBox 115"/>
          <p:cNvSpPr txBox="1"/>
          <p:nvPr/>
        </p:nvSpPr>
        <p:spPr>
          <a:xfrm>
            <a:off x="6648359"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117" name="TextBox 116"/>
          <p:cNvSpPr txBox="1"/>
          <p:nvPr/>
        </p:nvSpPr>
        <p:spPr>
          <a:xfrm>
            <a:off x="6991259"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cxnSp>
        <p:nvCxnSpPr>
          <p:cNvPr id="119" name="Straight Connector 118"/>
          <p:cNvCxnSpPr/>
          <p:nvPr/>
        </p:nvCxnSpPr>
        <p:spPr>
          <a:xfrm>
            <a:off x="7677059"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22" name="TextBox 121"/>
          <p:cNvSpPr txBox="1"/>
          <p:nvPr/>
        </p:nvSpPr>
        <p:spPr>
          <a:xfrm>
            <a:off x="7677059"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cxnSp>
        <p:nvCxnSpPr>
          <p:cNvPr id="123" name="Straight Connector 122"/>
          <p:cNvCxnSpPr/>
          <p:nvPr/>
        </p:nvCxnSpPr>
        <p:spPr>
          <a:xfrm>
            <a:off x="7505609" y="3572194"/>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6991259"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6476909" y="3572194"/>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5962559"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5962559" y="29728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6648359" y="29728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6823922" y="2886394"/>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5962559" y="29728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y</a:t>
            </a:r>
            <a:endParaRPr lang="en-US" dirty="0">
              <a:solidFill>
                <a:schemeClr val="tx1">
                  <a:lumMod val="50000"/>
                  <a:lumOff val="50000"/>
                </a:schemeClr>
              </a:solidFill>
            </a:endParaRPr>
          </a:p>
        </p:txBody>
      </p:sp>
      <p:sp>
        <p:nvSpPr>
          <p:cNvPr id="131" name="TextBox 130"/>
          <p:cNvSpPr txBox="1"/>
          <p:nvPr/>
        </p:nvSpPr>
        <p:spPr>
          <a:xfrm>
            <a:off x="6648359" y="29728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cxnSp>
        <p:nvCxnSpPr>
          <p:cNvPr id="73" name="Straight Connector 72"/>
          <p:cNvCxnSpPr/>
          <p:nvPr/>
        </p:nvCxnSpPr>
        <p:spPr>
          <a:xfrm>
            <a:off x="1504859" y="22870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2190659" y="22870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2366222" y="2200594"/>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1504859" y="22870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x</a:t>
            </a:r>
            <a:endParaRPr lang="en-US" dirty="0">
              <a:solidFill>
                <a:schemeClr val="tx1">
                  <a:lumMod val="50000"/>
                  <a:lumOff val="50000"/>
                </a:schemeClr>
              </a:solidFill>
            </a:endParaRPr>
          </a:p>
        </p:txBody>
      </p:sp>
      <p:sp>
        <p:nvSpPr>
          <p:cNvPr id="77" name="TextBox 76"/>
          <p:cNvSpPr txBox="1"/>
          <p:nvPr/>
        </p:nvSpPr>
        <p:spPr>
          <a:xfrm>
            <a:off x="2190659" y="22870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65" name="TextBox 64"/>
          <p:cNvSpPr txBox="1"/>
          <p:nvPr/>
        </p:nvSpPr>
        <p:spPr>
          <a:xfrm>
            <a:off x="2876459" y="1403880"/>
            <a:ext cx="1023037" cy="830997"/>
          </a:xfrm>
          <a:prstGeom prst="rect">
            <a:avLst/>
          </a:prstGeom>
          <a:noFill/>
          <a:ln w="50800">
            <a:noFill/>
          </a:ln>
        </p:spPr>
        <p:txBody>
          <a:bodyPr wrap="none" rtlCol="0">
            <a:spAutoFit/>
          </a:bodyPr>
          <a:lstStyle/>
          <a:p>
            <a:r>
              <a:rPr lang="en-US" sz="2400" dirty="0" smtClean="0">
                <a:solidFill>
                  <a:srgbClr val="FFCC00"/>
                </a:solidFill>
              </a:rPr>
              <a:t>Active</a:t>
            </a:r>
            <a:br>
              <a:rPr lang="en-US" sz="2400" dirty="0" smtClean="0">
                <a:solidFill>
                  <a:srgbClr val="FFCC00"/>
                </a:solidFill>
              </a:rPr>
            </a:br>
            <a:r>
              <a:rPr lang="en-US" sz="2400" dirty="0" smtClean="0">
                <a:solidFill>
                  <a:srgbClr val="FFCC00"/>
                </a:solidFill>
              </a:rPr>
              <a:t>waste</a:t>
            </a:r>
            <a:endParaRPr lang="en-US" sz="2400" dirty="0">
              <a:solidFill>
                <a:srgbClr val="FFCC00"/>
              </a:solidFill>
            </a:endParaRPr>
          </a:p>
        </p:txBody>
      </p:sp>
      <p:cxnSp>
        <p:nvCxnSpPr>
          <p:cNvPr id="80" name="Straight Arrow Connector 79"/>
          <p:cNvCxnSpPr>
            <a:stCxn id="42" idx="2"/>
          </p:cNvCxnSpPr>
          <p:nvPr/>
        </p:nvCxnSpPr>
        <p:spPr>
          <a:xfrm>
            <a:off x="2362109" y="3342137"/>
            <a:ext cx="4113" cy="383721"/>
          </a:xfrm>
          <a:prstGeom prst="straightConnector1">
            <a:avLst/>
          </a:prstGeom>
          <a:ln w="38100">
            <a:prstDash val="sysDot"/>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7713255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Transducer </a:t>
            </a:r>
            <a:r>
              <a:rPr lang="en-US" dirty="0" err="1" smtClean="0"/>
              <a:t>x</a:t>
            </a:r>
            <a:r>
              <a:rPr lang="en-US" dirty="0" err="1" smtClean="0">
                <a:sym typeface="Symbol"/>
              </a:rPr>
              <a:t></a:t>
            </a:r>
            <a:r>
              <a:rPr lang="en-US" dirty="0" err="1" smtClean="0"/>
              <a:t>y</a:t>
            </a:r>
            <a:endParaRPr lang="en-US" dirty="0"/>
          </a:p>
        </p:txBody>
      </p:sp>
      <p:sp>
        <p:nvSpPr>
          <p:cNvPr id="83" name="Explosion 2 82"/>
          <p:cNvSpPr/>
          <p:nvPr/>
        </p:nvSpPr>
        <p:spPr>
          <a:xfrm rot="989212">
            <a:off x="1300015" y="1726590"/>
            <a:ext cx="1637580" cy="1210172"/>
          </a:xfrm>
          <a:prstGeom prst="irregularSeal2">
            <a:avLst/>
          </a:prstGeom>
          <a:ln/>
        </p:spPr>
        <p:style>
          <a:lnRef idx="0">
            <a:schemeClr val="accent2"/>
          </a:lnRef>
          <a:fillRef idx="1003">
            <a:schemeClr val="dk1"/>
          </a:fillRef>
          <a:effectRef idx="3">
            <a:schemeClr val="accent2"/>
          </a:effectRef>
          <a:fontRef idx="minor">
            <a:schemeClr val="lt1"/>
          </a:fontRef>
        </p:style>
        <p:txBody>
          <a:bodyPr rtlCol="0" anchor="ctr"/>
          <a:lstStyle/>
          <a:p>
            <a:pPr algn="ctr"/>
            <a:endParaRPr lang="en-US"/>
          </a:p>
        </p:txBody>
      </p:sp>
      <p:cxnSp>
        <p:nvCxnSpPr>
          <p:cNvPr id="63" name="Straight Connector 62"/>
          <p:cNvCxnSpPr/>
          <p:nvPr/>
        </p:nvCxnSpPr>
        <p:spPr>
          <a:xfrm>
            <a:off x="3562259"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080722" y="3572195"/>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161959"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504859"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023322" y="3572195"/>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190659"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161959"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161959" y="4104589"/>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504859"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2190659"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533559"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219359"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3562259"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219359"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394922" y="3572195"/>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1504859"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x</a:t>
            </a:r>
            <a:endParaRPr lang="en-US" dirty="0">
              <a:solidFill>
                <a:schemeClr val="tx1">
                  <a:lumMod val="50000"/>
                  <a:lumOff val="50000"/>
                </a:schemeClr>
              </a:solidFill>
            </a:endParaRPr>
          </a:p>
        </p:txBody>
      </p:sp>
      <p:sp>
        <p:nvSpPr>
          <p:cNvPr id="67" name="TextBox 66"/>
          <p:cNvSpPr txBox="1"/>
          <p:nvPr/>
        </p:nvSpPr>
        <p:spPr>
          <a:xfrm>
            <a:off x="1161959"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68" name="TextBox 67"/>
          <p:cNvSpPr txBox="1"/>
          <p:nvPr/>
        </p:nvSpPr>
        <p:spPr>
          <a:xfrm>
            <a:off x="2190659"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69" name="TextBox 68"/>
          <p:cNvSpPr txBox="1"/>
          <p:nvPr/>
        </p:nvSpPr>
        <p:spPr>
          <a:xfrm>
            <a:off x="2533559"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sp>
        <p:nvSpPr>
          <p:cNvPr id="70" name="TextBox 69"/>
          <p:cNvSpPr txBox="1"/>
          <p:nvPr/>
        </p:nvSpPr>
        <p:spPr>
          <a:xfrm>
            <a:off x="3219359"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71" name="TextBox 70"/>
          <p:cNvSpPr txBox="1"/>
          <p:nvPr/>
        </p:nvSpPr>
        <p:spPr>
          <a:xfrm>
            <a:off x="3562259"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cxnSp>
        <p:nvCxnSpPr>
          <p:cNvPr id="98" name="Straight Connector 97"/>
          <p:cNvCxnSpPr/>
          <p:nvPr/>
        </p:nvCxnSpPr>
        <p:spPr>
          <a:xfrm>
            <a:off x="5448209" y="3572195"/>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933859" y="4104589"/>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933859"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5619659"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5962559"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6648359"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6991259"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933859"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5619659"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6648359"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4933859"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x</a:t>
            </a:r>
            <a:endParaRPr lang="en-US" dirty="0">
              <a:solidFill>
                <a:schemeClr val="tx1">
                  <a:lumMod val="50000"/>
                  <a:lumOff val="50000"/>
                </a:schemeClr>
              </a:solidFill>
            </a:endParaRPr>
          </a:p>
        </p:txBody>
      </p:sp>
      <p:sp>
        <p:nvSpPr>
          <p:cNvPr id="114" name="TextBox 113"/>
          <p:cNvSpPr txBox="1"/>
          <p:nvPr/>
        </p:nvSpPr>
        <p:spPr>
          <a:xfrm>
            <a:off x="5619659"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115" name="TextBox 114"/>
          <p:cNvSpPr txBox="1"/>
          <p:nvPr/>
        </p:nvSpPr>
        <p:spPr>
          <a:xfrm>
            <a:off x="5962559"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y</a:t>
            </a:r>
            <a:endParaRPr lang="en-US" dirty="0">
              <a:solidFill>
                <a:schemeClr val="tx1">
                  <a:lumMod val="50000"/>
                  <a:lumOff val="50000"/>
                </a:schemeClr>
              </a:solidFill>
            </a:endParaRPr>
          </a:p>
        </p:txBody>
      </p:sp>
      <p:sp>
        <p:nvSpPr>
          <p:cNvPr id="116" name="TextBox 115"/>
          <p:cNvSpPr txBox="1"/>
          <p:nvPr/>
        </p:nvSpPr>
        <p:spPr>
          <a:xfrm>
            <a:off x="6648359"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117" name="TextBox 116"/>
          <p:cNvSpPr txBox="1"/>
          <p:nvPr/>
        </p:nvSpPr>
        <p:spPr>
          <a:xfrm>
            <a:off x="6991259"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cxnSp>
        <p:nvCxnSpPr>
          <p:cNvPr id="119" name="Straight Connector 118"/>
          <p:cNvCxnSpPr/>
          <p:nvPr/>
        </p:nvCxnSpPr>
        <p:spPr>
          <a:xfrm>
            <a:off x="7677059"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22" name="TextBox 121"/>
          <p:cNvSpPr txBox="1"/>
          <p:nvPr/>
        </p:nvSpPr>
        <p:spPr>
          <a:xfrm>
            <a:off x="7677059"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cxnSp>
        <p:nvCxnSpPr>
          <p:cNvPr id="123" name="Straight Connector 122"/>
          <p:cNvCxnSpPr/>
          <p:nvPr/>
        </p:nvCxnSpPr>
        <p:spPr>
          <a:xfrm>
            <a:off x="7505609" y="3572195"/>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6991259"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6476909" y="3572195"/>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5962559"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5962559" y="29728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6648359" y="29728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6823922" y="2886395"/>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5962559" y="29728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y</a:t>
            </a:r>
            <a:endParaRPr lang="en-US" dirty="0">
              <a:solidFill>
                <a:schemeClr val="tx1">
                  <a:lumMod val="50000"/>
                  <a:lumOff val="50000"/>
                </a:schemeClr>
              </a:solidFill>
            </a:endParaRPr>
          </a:p>
        </p:txBody>
      </p:sp>
      <p:sp>
        <p:nvSpPr>
          <p:cNvPr id="131" name="TextBox 130"/>
          <p:cNvSpPr txBox="1"/>
          <p:nvPr/>
        </p:nvSpPr>
        <p:spPr>
          <a:xfrm>
            <a:off x="6648359" y="29728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cxnSp>
        <p:nvCxnSpPr>
          <p:cNvPr id="73" name="Straight Connector 72"/>
          <p:cNvCxnSpPr/>
          <p:nvPr/>
        </p:nvCxnSpPr>
        <p:spPr>
          <a:xfrm>
            <a:off x="1504859" y="22870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2190659" y="22870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2366222" y="2200595"/>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1504859" y="22870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x</a:t>
            </a:r>
            <a:endParaRPr lang="en-US" dirty="0">
              <a:solidFill>
                <a:schemeClr val="tx1">
                  <a:lumMod val="50000"/>
                  <a:lumOff val="50000"/>
                </a:schemeClr>
              </a:solidFill>
            </a:endParaRPr>
          </a:p>
        </p:txBody>
      </p:sp>
      <p:sp>
        <p:nvSpPr>
          <p:cNvPr id="77" name="TextBox 76"/>
          <p:cNvSpPr txBox="1"/>
          <p:nvPr/>
        </p:nvSpPr>
        <p:spPr>
          <a:xfrm>
            <a:off x="2190659" y="22870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cxnSp>
        <p:nvCxnSpPr>
          <p:cNvPr id="65" name="Straight Connector 64"/>
          <p:cNvCxnSpPr/>
          <p:nvPr/>
        </p:nvCxnSpPr>
        <p:spPr>
          <a:xfrm>
            <a:off x="2876459" y="3658605"/>
            <a:ext cx="342900" cy="0"/>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533559" y="3487155"/>
            <a:ext cx="342900" cy="171450"/>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047909" y="3487155"/>
            <a:ext cx="174192"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2533559" y="3658605"/>
            <a:ext cx="3429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2876459" y="3487155"/>
            <a:ext cx="342900" cy="17145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V="1">
            <a:off x="2743200" y="2819400"/>
            <a:ext cx="0" cy="685800"/>
          </a:xfrm>
          <a:prstGeom prst="straightConnector1">
            <a:avLst/>
          </a:prstGeom>
          <a:ln w="38100">
            <a:prstDash val="sysDot"/>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96324628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Transducer </a:t>
            </a:r>
            <a:r>
              <a:rPr lang="en-US" dirty="0" err="1" smtClean="0"/>
              <a:t>x</a:t>
            </a:r>
            <a:r>
              <a:rPr lang="en-US" dirty="0" err="1" smtClean="0">
                <a:sym typeface="Symbol"/>
              </a:rPr>
              <a:t></a:t>
            </a:r>
            <a:r>
              <a:rPr lang="en-US" dirty="0" err="1" smtClean="0"/>
              <a:t>y</a:t>
            </a:r>
            <a:endParaRPr lang="en-US" dirty="0"/>
          </a:p>
        </p:txBody>
      </p:sp>
      <p:sp>
        <p:nvSpPr>
          <p:cNvPr id="84" name="Explosion 2 83"/>
          <p:cNvSpPr/>
          <p:nvPr/>
        </p:nvSpPr>
        <p:spPr>
          <a:xfrm rot="989212">
            <a:off x="1300016" y="1726590"/>
            <a:ext cx="1637580" cy="1210172"/>
          </a:xfrm>
          <a:prstGeom prst="irregularSeal2">
            <a:avLst/>
          </a:prstGeom>
          <a:ln/>
        </p:spPr>
        <p:style>
          <a:lnRef idx="0">
            <a:schemeClr val="accent2"/>
          </a:lnRef>
          <a:fillRef idx="1003">
            <a:schemeClr val="dk1"/>
          </a:fillRef>
          <a:effectRef idx="3">
            <a:schemeClr val="accent2"/>
          </a:effectRef>
          <a:fontRef idx="minor">
            <a:schemeClr val="lt1"/>
          </a:fontRef>
        </p:style>
        <p:txBody>
          <a:bodyPr rtlCol="0" anchor="ctr"/>
          <a:lstStyle/>
          <a:p>
            <a:pPr algn="ctr"/>
            <a:endParaRPr lang="en-US"/>
          </a:p>
        </p:txBody>
      </p:sp>
      <p:sp>
        <p:nvSpPr>
          <p:cNvPr id="81" name="TextBox 80"/>
          <p:cNvSpPr txBox="1"/>
          <p:nvPr/>
        </p:nvSpPr>
        <p:spPr>
          <a:xfrm>
            <a:off x="2533560" y="29728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sp>
        <p:nvSpPr>
          <p:cNvPr id="82" name="TextBox 81"/>
          <p:cNvSpPr txBox="1"/>
          <p:nvPr/>
        </p:nvSpPr>
        <p:spPr>
          <a:xfrm>
            <a:off x="3219360" y="29728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cxnSp>
        <p:nvCxnSpPr>
          <p:cNvPr id="63" name="Straight Connector 62"/>
          <p:cNvCxnSpPr/>
          <p:nvPr/>
        </p:nvCxnSpPr>
        <p:spPr>
          <a:xfrm>
            <a:off x="3562260"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080723" y="3572195"/>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161960"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504860"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023323" y="3572195"/>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190660"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533560"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052023" y="3572195"/>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2190660"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43" name="TextBox 42"/>
          <p:cNvSpPr txBox="1"/>
          <p:nvPr/>
        </p:nvSpPr>
        <p:spPr>
          <a:xfrm>
            <a:off x="2533560"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cxnSp>
        <p:nvCxnSpPr>
          <p:cNvPr id="44" name="Straight Connector 43"/>
          <p:cNvCxnSpPr/>
          <p:nvPr/>
        </p:nvCxnSpPr>
        <p:spPr>
          <a:xfrm>
            <a:off x="1161960"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161960" y="4104589"/>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504860"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2190660"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533560"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219360"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3562260"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1504860"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x</a:t>
            </a:r>
            <a:endParaRPr lang="en-US" dirty="0">
              <a:solidFill>
                <a:schemeClr val="tx1">
                  <a:lumMod val="50000"/>
                  <a:lumOff val="50000"/>
                </a:schemeClr>
              </a:solidFill>
            </a:endParaRPr>
          </a:p>
        </p:txBody>
      </p:sp>
      <p:sp>
        <p:nvSpPr>
          <p:cNvPr id="67" name="TextBox 66"/>
          <p:cNvSpPr txBox="1"/>
          <p:nvPr/>
        </p:nvSpPr>
        <p:spPr>
          <a:xfrm>
            <a:off x="1161960"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71" name="TextBox 70"/>
          <p:cNvSpPr txBox="1"/>
          <p:nvPr/>
        </p:nvSpPr>
        <p:spPr>
          <a:xfrm>
            <a:off x="3562260"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cxnSp>
        <p:nvCxnSpPr>
          <p:cNvPr id="98" name="Straight Connector 97"/>
          <p:cNvCxnSpPr/>
          <p:nvPr/>
        </p:nvCxnSpPr>
        <p:spPr>
          <a:xfrm>
            <a:off x="5448210" y="3572195"/>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933860" y="4104589"/>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933860"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5619660"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5962560"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6648360"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6991260"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933860"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5619660"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6648360"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4933860"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x</a:t>
            </a:r>
            <a:endParaRPr lang="en-US" dirty="0">
              <a:solidFill>
                <a:schemeClr val="tx1">
                  <a:lumMod val="50000"/>
                  <a:lumOff val="50000"/>
                </a:schemeClr>
              </a:solidFill>
            </a:endParaRPr>
          </a:p>
        </p:txBody>
      </p:sp>
      <p:sp>
        <p:nvSpPr>
          <p:cNvPr id="114" name="TextBox 113"/>
          <p:cNvSpPr txBox="1"/>
          <p:nvPr/>
        </p:nvSpPr>
        <p:spPr>
          <a:xfrm>
            <a:off x="5619660"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115" name="TextBox 114"/>
          <p:cNvSpPr txBox="1"/>
          <p:nvPr/>
        </p:nvSpPr>
        <p:spPr>
          <a:xfrm>
            <a:off x="5962560"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y</a:t>
            </a:r>
            <a:endParaRPr lang="en-US" dirty="0">
              <a:solidFill>
                <a:schemeClr val="tx1">
                  <a:lumMod val="50000"/>
                  <a:lumOff val="50000"/>
                </a:schemeClr>
              </a:solidFill>
            </a:endParaRPr>
          </a:p>
        </p:txBody>
      </p:sp>
      <p:sp>
        <p:nvSpPr>
          <p:cNvPr id="116" name="TextBox 115"/>
          <p:cNvSpPr txBox="1"/>
          <p:nvPr/>
        </p:nvSpPr>
        <p:spPr>
          <a:xfrm>
            <a:off x="6648360"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117" name="TextBox 116"/>
          <p:cNvSpPr txBox="1"/>
          <p:nvPr/>
        </p:nvSpPr>
        <p:spPr>
          <a:xfrm>
            <a:off x="6991260"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cxnSp>
        <p:nvCxnSpPr>
          <p:cNvPr id="119" name="Straight Connector 118"/>
          <p:cNvCxnSpPr/>
          <p:nvPr/>
        </p:nvCxnSpPr>
        <p:spPr>
          <a:xfrm>
            <a:off x="7677060"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22" name="TextBox 121"/>
          <p:cNvSpPr txBox="1"/>
          <p:nvPr/>
        </p:nvSpPr>
        <p:spPr>
          <a:xfrm>
            <a:off x="7677060"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cxnSp>
        <p:nvCxnSpPr>
          <p:cNvPr id="123" name="Straight Connector 122"/>
          <p:cNvCxnSpPr/>
          <p:nvPr/>
        </p:nvCxnSpPr>
        <p:spPr>
          <a:xfrm>
            <a:off x="7505610" y="3572195"/>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6991260"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6476910" y="3572195"/>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5962560"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5962560" y="29728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6648360" y="29728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6823923" y="2886395"/>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5962560" y="29728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y</a:t>
            </a:r>
            <a:endParaRPr lang="en-US" dirty="0">
              <a:solidFill>
                <a:schemeClr val="tx1">
                  <a:lumMod val="50000"/>
                  <a:lumOff val="50000"/>
                </a:schemeClr>
              </a:solidFill>
            </a:endParaRPr>
          </a:p>
        </p:txBody>
      </p:sp>
      <p:sp>
        <p:nvSpPr>
          <p:cNvPr id="131" name="TextBox 130"/>
          <p:cNvSpPr txBox="1"/>
          <p:nvPr/>
        </p:nvSpPr>
        <p:spPr>
          <a:xfrm>
            <a:off x="6648360" y="29728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cxnSp>
        <p:nvCxnSpPr>
          <p:cNvPr id="73" name="Straight Connector 72"/>
          <p:cNvCxnSpPr/>
          <p:nvPr/>
        </p:nvCxnSpPr>
        <p:spPr>
          <a:xfrm>
            <a:off x="1504860" y="22870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2190660" y="22870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2366223" y="2200595"/>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1504860" y="22870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x</a:t>
            </a:r>
            <a:endParaRPr lang="en-US" dirty="0">
              <a:solidFill>
                <a:schemeClr val="tx1">
                  <a:lumMod val="50000"/>
                  <a:lumOff val="50000"/>
                </a:schemeClr>
              </a:solidFill>
            </a:endParaRPr>
          </a:p>
        </p:txBody>
      </p:sp>
      <p:sp>
        <p:nvSpPr>
          <p:cNvPr id="77" name="TextBox 76"/>
          <p:cNvSpPr txBox="1"/>
          <p:nvPr/>
        </p:nvSpPr>
        <p:spPr>
          <a:xfrm>
            <a:off x="2190660" y="22870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cxnSp>
        <p:nvCxnSpPr>
          <p:cNvPr id="78" name="Straight Connector 77"/>
          <p:cNvCxnSpPr/>
          <p:nvPr/>
        </p:nvCxnSpPr>
        <p:spPr>
          <a:xfrm>
            <a:off x="2533560" y="29728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3219360" y="29728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3394923" y="2886395"/>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3219360"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61" name="TextBox 60"/>
          <p:cNvSpPr txBox="1"/>
          <p:nvPr/>
        </p:nvSpPr>
        <p:spPr>
          <a:xfrm>
            <a:off x="532314" y="4579203"/>
            <a:ext cx="7205819" cy="830997"/>
          </a:xfrm>
          <a:prstGeom prst="rect">
            <a:avLst/>
          </a:prstGeom>
          <a:noFill/>
        </p:spPr>
        <p:txBody>
          <a:bodyPr wrap="none" rtlCol="0">
            <a:spAutoFit/>
          </a:bodyPr>
          <a:lstStyle/>
          <a:p>
            <a:r>
              <a:rPr lang="en-US" sz="2400" dirty="0" smtClean="0"/>
              <a:t>So far, a </a:t>
            </a:r>
            <a:r>
              <a:rPr lang="en-US" sz="2400" b="1" dirty="0" err="1" smtClean="0"/>
              <a:t>tx</a:t>
            </a:r>
            <a:r>
              <a:rPr lang="en-US" sz="2400" dirty="0" smtClean="0"/>
              <a:t> </a:t>
            </a:r>
            <a:r>
              <a:rPr lang="en-US" sz="2400" i="1" dirty="0" smtClean="0"/>
              <a:t>signal</a:t>
            </a:r>
            <a:r>
              <a:rPr lang="en-US" sz="2400" dirty="0" smtClean="0"/>
              <a:t> has produced an </a:t>
            </a:r>
            <a:r>
              <a:rPr lang="en-US" sz="2400" b="1" dirty="0" smtClean="0"/>
              <a:t>at</a:t>
            </a:r>
            <a:r>
              <a:rPr lang="en-US" sz="2400" dirty="0" smtClean="0"/>
              <a:t> </a:t>
            </a:r>
            <a:r>
              <a:rPr lang="en-US" sz="2400" i="1" dirty="0" err="1" smtClean="0"/>
              <a:t>cosignal</a:t>
            </a:r>
            <a:r>
              <a:rPr lang="en-US" sz="2400" i="1" dirty="0" smtClean="0"/>
              <a:t>.</a:t>
            </a:r>
          </a:p>
          <a:p>
            <a:r>
              <a:rPr lang="en-US" sz="2400" dirty="0" smtClean="0"/>
              <a:t>But we want signals as output, not </a:t>
            </a:r>
            <a:r>
              <a:rPr lang="en-US" sz="2400" dirty="0" err="1" smtClean="0"/>
              <a:t>cosignals</a:t>
            </a:r>
            <a:r>
              <a:rPr lang="en-US" sz="2400" dirty="0" smtClean="0"/>
              <a:t>.</a:t>
            </a:r>
            <a:endParaRPr lang="en-US" sz="2400" dirty="0"/>
          </a:p>
        </p:txBody>
      </p:sp>
      <p:cxnSp>
        <p:nvCxnSpPr>
          <p:cNvPr id="69" name="Straight Arrow Connector 68"/>
          <p:cNvCxnSpPr/>
          <p:nvPr/>
        </p:nvCxnSpPr>
        <p:spPr>
          <a:xfrm>
            <a:off x="3733800" y="3048000"/>
            <a:ext cx="4114710" cy="457200"/>
          </a:xfrm>
          <a:prstGeom prst="straightConnector1">
            <a:avLst/>
          </a:prstGeom>
          <a:ln w="38100">
            <a:prstDash val="sysDot"/>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177442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Transducer </a:t>
            </a:r>
            <a:r>
              <a:rPr lang="en-US" dirty="0" err="1" smtClean="0"/>
              <a:t>x</a:t>
            </a:r>
            <a:r>
              <a:rPr lang="en-US" dirty="0" err="1" smtClean="0">
                <a:sym typeface="Symbol"/>
              </a:rPr>
              <a:t></a:t>
            </a:r>
            <a:r>
              <a:rPr lang="en-US" dirty="0" err="1" smtClean="0"/>
              <a:t>y</a:t>
            </a:r>
            <a:endParaRPr lang="en-US" dirty="0"/>
          </a:p>
        </p:txBody>
      </p:sp>
      <p:sp>
        <p:nvSpPr>
          <p:cNvPr id="70" name="Explosion 2 69"/>
          <p:cNvSpPr/>
          <p:nvPr/>
        </p:nvSpPr>
        <p:spPr>
          <a:xfrm rot="989212">
            <a:off x="1302758" y="1726590"/>
            <a:ext cx="1637580" cy="1210172"/>
          </a:xfrm>
          <a:prstGeom prst="irregularSeal2">
            <a:avLst/>
          </a:prstGeom>
          <a:ln/>
        </p:spPr>
        <p:style>
          <a:lnRef idx="0">
            <a:schemeClr val="accent2"/>
          </a:lnRef>
          <a:fillRef idx="1003">
            <a:schemeClr val="dk1"/>
          </a:fillRef>
          <a:effectRef idx="3">
            <a:schemeClr val="accent2"/>
          </a:effectRef>
          <a:fontRef idx="minor">
            <a:schemeClr val="lt1"/>
          </a:fontRef>
        </p:style>
        <p:txBody>
          <a:bodyPr rtlCol="0" anchor="ctr"/>
          <a:lstStyle/>
          <a:p>
            <a:pPr algn="ctr"/>
            <a:endParaRPr lang="en-US"/>
          </a:p>
        </p:txBody>
      </p:sp>
      <p:cxnSp>
        <p:nvCxnSpPr>
          <p:cNvPr id="65" name="Straight Connector 64"/>
          <p:cNvCxnSpPr/>
          <p:nvPr/>
        </p:nvCxnSpPr>
        <p:spPr>
          <a:xfrm>
            <a:off x="6994002" y="3658605"/>
            <a:ext cx="342900" cy="0"/>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7336902" y="3487155"/>
            <a:ext cx="342900" cy="171450"/>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565002"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083465" y="3572195"/>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164702"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507602"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026065" y="3572195"/>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193402"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536302"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054765" y="3572195"/>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2193402"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43" name="TextBox 42"/>
          <p:cNvSpPr txBox="1"/>
          <p:nvPr/>
        </p:nvSpPr>
        <p:spPr>
          <a:xfrm>
            <a:off x="2536302"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cxnSp>
        <p:nvCxnSpPr>
          <p:cNvPr id="44" name="Straight Connector 43"/>
          <p:cNvCxnSpPr/>
          <p:nvPr/>
        </p:nvCxnSpPr>
        <p:spPr>
          <a:xfrm>
            <a:off x="1164702"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164702" y="4104589"/>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507602"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2193402"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536302"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222102"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3565002"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1507602"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x</a:t>
            </a:r>
            <a:endParaRPr lang="en-US" dirty="0">
              <a:solidFill>
                <a:schemeClr val="tx1">
                  <a:lumMod val="50000"/>
                  <a:lumOff val="50000"/>
                </a:schemeClr>
              </a:solidFill>
            </a:endParaRPr>
          </a:p>
        </p:txBody>
      </p:sp>
      <p:sp>
        <p:nvSpPr>
          <p:cNvPr id="67" name="TextBox 66"/>
          <p:cNvSpPr txBox="1"/>
          <p:nvPr/>
        </p:nvSpPr>
        <p:spPr>
          <a:xfrm>
            <a:off x="1164702"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71" name="TextBox 70"/>
          <p:cNvSpPr txBox="1"/>
          <p:nvPr/>
        </p:nvSpPr>
        <p:spPr>
          <a:xfrm>
            <a:off x="3565002"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cxnSp>
        <p:nvCxnSpPr>
          <p:cNvPr id="98" name="Straight Connector 97"/>
          <p:cNvCxnSpPr/>
          <p:nvPr/>
        </p:nvCxnSpPr>
        <p:spPr>
          <a:xfrm>
            <a:off x="5450952" y="3572195"/>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936602" y="4104589"/>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936602"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5622402"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5965302"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6651102"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6994002"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936602"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5622402"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6651102"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4936602"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x</a:t>
            </a:r>
            <a:endParaRPr lang="en-US" dirty="0">
              <a:solidFill>
                <a:schemeClr val="tx1">
                  <a:lumMod val="50000"/>
                  <a:lumOff val="50000"/>
                </a:schemeClr>
              </a:solidFill>
            </a:endParaRPr>
          </a:p>
        </p:txBody>
      </p:sp>
      <p:sp>
        <p:nvSpPr>
          <p:cNvPr id="114" name="TextBox 113"/>
          <p:cNvSpPr txBox="1"/>
          <p:nvPr/>
        </p:nvSpPr>
        <p:spPr>
          <a:xfrm>
            <a:off x="5622402"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115" name="TextBox 114"/>
          <p:cNvSpPr txBox="1"/>
          <p:nvPr/>
        </p:nvSpPr>
        <p:spPr>
          <a:xfrm>
            <a:off x="5965302"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y</a:t>
            </a:r>
            <a:endParaRPr lang="en-US" dirty="0">
              <a:solidFill>
                <a:schemeClr val="tx1">
                  <a:lumMod val="50000"/>
                  <a:lumOff val="50000"/>
                </a:schemeClr>
              </a:solidFill>
            </a:endParaRPr>
          </a:p>
        </p:txBody>
      </p:sp>
      <p:sp>
        <p:nvSpPr>
          <p:cNvPr id="116" name="TextBox 115"/>
          <p:cNvSpPr txBox="1"/>
          <p:nvPr/>
        </p:nvSpPr>
        <p:spPr>
          <a:xfrm>
            <a:off x="6651102"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117" name="TextBox 116"/>
          <p:cNvSpPr txBox="1"/>
          <p:nvPr/>
        </p:nvSpPr>
        <p:spPr>
          <a:xfrm>
            <a:off x="6994002"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cxnSp>
        <p:nvCxnSpPr>
          <p:cNvPr id="119" name="Straight Connector 118"/>
          <p:cNvCxnSpPr/>
          <p:nvPr/>
        </p:nvCxnSpPr>
        <p:spPr>
          <a:xfrm>
            <a:off x="7679802"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22" name="TextBox 121"/>
          <p:cNvSpPr txBox="1"/>
          <p:nvPr/>
        </p:nvSpPr>
        <p:spPr>
          <a:xfrm>
            <a:off x="7679802"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cxnSp>
        <p:nvCxnSpPr>
          <p:cNvPr id="125" name="Straight Connector 124"/>
          <p:cNvCxnSpPr/>
          <p:nvPr/>
        </p:nvCxnSpPr>
        <p:spPr>
          <a:xfrm>
            <a:off x="6479652" y="3572195"/>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5965302"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5965302" y="29728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6651102" y="29728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6826665" y="2886395"/>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5965302" y="29728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y</a:t>
            </a:r>
            <a:endParaRPr lang="en-US" dirty="0">
              <a:solidFill>
                <a:schemeClr val="tx1">
                  <a:lumMod val="50000"/>
                  <a:lumOff val="50000"/>
                </a:schemeClr>
              </a:solidFill>
            </a:endParaRPr>
          </a:p>
        </p:txBody>
      </p:sp>
      <p:sp>
        <p:nvSpPr>
          <p:cNvPr id="131" name="TextBox 130"/>
          <p:cNvSpPr txBox="1"/>
          <p:nvPr/>
        </p:nvSpPr>
        <p:spPr>
          <a:xfrm>
            <a:off x="6651102" y="29728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cxnSp>
        <p:nvCxnSpPr>
          <p:cNvPr id="73" name="Straight Connector 72"/>
          <p:cNvCxnSpPr/>
          <p:nvPr/>
        </p:nvCxnSpPr>
        <p:spPr>
          <a:xfrm>
            <a:off x="1507602" y="22870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2193402" y="22870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2368965" y="2200595"/>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1507602" y="22870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x</a:t>
            </a:r>
            <a:endParaRPr lang="en-US" dirty="0">
              <a:solidFill>
                <a:schemeClr val="tx1">
                  <a:lumMod val="50000"/>
                  <a:lumOff val="50000"/>
                </a:schemeClr>
              </a:solidFill>
            </a:endParaRPr>
          </a:p>
        </p:txBody>
      </p:sp>
      <p:sp>
        <p:nvSpPr>
          <p:cNvPr id="77" name="TextBox 76"/>
          <p:cNvSpPr txBox="1"/>
          <p:nvPr/>
        </p:nvSpPr>
        <p:spPr>
          <a:xfrm>
            <a:off x="2193402" y="22870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cxnSp>
        <p:nvCxnSpPr>
          <p:cNvPr id="79" name="Straight Connector 78"/>
          <p:cNvCxnSpPr/>
          <p:nvPr/>
        </p:nvCxnSpPr>
        <p:spPr>
          <a:xfrm>
            <a:off x="7679802"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7855365" y="3572195"/>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336902" y="3658605"/>
            <a:ext cx="3429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6994002" y="3487155"/>
            <a:ext cx="342900" cy="17145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7508352" y="3487155"/>
            <a:ext cx="174192" cy="0"/>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3222102"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cxnSp>
        <p:nvCxnSpPr>
          <p:cNvPr id="81" name="Straight Arrow Connector 80"/>
          <p:cNvCxnSpPr/>
          <p:nvPr/>
        </p:nvCxnSpPr>
        <p:spPr>
          <a:xfrm flipV="1">
            <a:off x="7467600" y="2829565"/>
            <a:ext cx="0" cy="685800"/>
          </a:xfrm>
          <a:prstGeom prst="straightConnector1">
            <a:avLst/>
          </a:prstGeom>
          <a:ln w="38100">
            <a:prstDash val="sysDot"/>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4761907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Transducer </a:t>
            </a:r>
            <a:r>
              <a:rPr lang="en-US" dirty="0" err="1" smtClean="0"/>
              <a:t>x</a:t>
            </a:r>
            <a:r>
              <a:rPr lang="en-US" dirty="0" err="1" smtClean="0">
                <a:sym typeface="Symbol"/>
              </a:rPr>
              <a:t></a:t>
            </a:r>
            <a:r>
              <a:rPr lang="en-US" dirty="0" err="1" smtClean="0"/>
              <a:t>y</a:t>
            </a:r>
            <a:endParaRPr lang="en-US" dirty="0"/>
          </a:p>
        </p:txBody>
      </p:sp>
      <p:sp>
        <p:nvSpPr>
          <p:cNvPr id="85" name="Explosion 2 84"/>
          <p:cNvSpPr/>
          <p:nvPr/>
        </p:nvSpPr>
        <p:spPr>
          <a:xfrm rot="989212">
            <a:off x="6443516" y="1726592"/>
            <a:ext cx="1637580" cy="1210173"/>
          </a:xfrm>
          <a:prstGeom prst="irregularSeal2">
            <a:avLst/>
          </a:prstGeom>
          <a:ln/>
        </p:spPr>
        <p:style>
          <a:lnRef idx="0">
            <a:schemeClr val="accent3"/>
          </a:lnRef>
          <a:fillRef idx="1003">
            <a:schemeClr val="dk1"/>
          </a:fillRef>
          <a:effectRef idx="3">
            <a:schemeClr val="accent3"/>
          </a:effectRef>
          <a:fontRef idx="minor">
            <a:schemeClr val="lt1"/>
          </a:fontRef>
        </p:style>
        <p:txBody>
          <a:bodyPr rtlCol="0" anchor="ctr"/>
          <a:lstStyle/>
          <a:p>
            <a:pPr algn="ctr"/>
            <a:endParaRPr lang="en-US"/>
          </a:p>
        </p:txBody>
      </p:sp>
      <p:sp>
        <p:nvSpPr>
          <p:cNvPr id="84" name="Explosion 2 83"/>
          <p:cNvSpPr/>
          <p:nvPr/>
        </p:nvSpPr>
        <p:spPr>
          <a:xfrm rot="989212">
            <a:off x="1300016" y="1726590"/>
            <a:ext cx="1637580" cy="1210172"/>
          </a:xfrm>
          <a:prstGeom prst="irregularSeal2">
            <a:avLst/>
          </a:prstGeom>
          <a:ln/>
        </p:spPr>
        <p:style>
          <a:lnRef idx="0">
            <a:schemeClr val="accent3"/>
          </a:lnRef>
          <a:fillRef idx="1003">
            <a:schemeClr val="dk1"/>
          </a:fillRef>
          <a:effectRef idx="3">
            <a:schemeClr val="accent3"/>
          </a:effectRef>
          <a:fontRef idx="minor">
            <a:schemeClr val="lt1"/>
          </a:fontRef>
        </p:style>
        <p:txBody>
          <a:bodyPr rtlCol="0" anchor="ctr"/>
          <a:lstStyle/>
          <a:p>
            <a:pPr algn="ctr"/>
            <a:endParaRPr lang="en-US"/>
          </a:p>
        </p:txBody>
      </p:sp>
      <p:sp>
        <p:nvSpPr>
          <p:cNvPr id="65" name="TextBox 64"/>
          <p:cNvSpPr txBox="1"/>
          <p:nvPr/>
        </p:nvSpPr>
        <p:spPr>
          <a:xfrm>
            <a:off x="6648360" y="22870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68" name="TextBox 67"/>
          <p:cNvSpPr txBox="1"/>
          <p:nvPr/>
        </p:nvSpPr>
        <p:spPr>
          <a:xfrm>
            <a:off x="6991260" y="22870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sp>
        <p:nvSpPr>
          <p:cNvPr id="81" name="TextBox 80"/>
          <p:cNvSpPr txBox="1"/>
          <p:nvPr/>
        </p:nvSpPr>
        <p:spPr>
          <a:xfrm>
            <a:off x="6991260"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sp>
        <p:nvSpPr>
          <p:cNvPr id="82" name="TextBox 81"/>
          <p:cNvSpPr txBox="1"/>
          <p:nvPr/>
        </p:nvSpPr>
        <p:spPr>
          <a:xfrm>
            <a:off x="7677060"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cxnSp>
        <p:nvCxnSpPr>
          <p:cNvPr id="63" name="Straight Connector 62"/>
          <p:cNvCxnSpPr/>
          <p:nvPr/>
        </p:nvCxnSpPr>
        <p:spPr>
          <a:xfrm>
            <a:off x="3562260"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080723" y="3572195"/>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161960"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504860"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023323" y="3572195"/>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190660"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533560"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052023" y="3572195"/>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2190660"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43" name="TextBox 42"/>
          <p:cNvSpPr txBox="1"/>
          <p:nvPr/>
        </p:nvSpPr>
        <p:spPr>
          <a:xfrm>
            <a:off x="2533560"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cxnSp>
        <p:nvCxnSpPr>
          <p:cNvPr id="44" name="Straight Connector 43"/>
          <p:cNvCxnSpPr/>
          <p:nvPr/>
        </p:nvCxnSpPr>
        <p:spPr>
          <a:xfrm>
            <a:off x="1161960"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161960" y="4104589"/>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504860"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2190660"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533560"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219360"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3562260"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1504860"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x</a:t>
            </a:r>
            <a:endParaRPr lang="en-US" dirty="0">
              <a:solidFill>
                <a:schemeClr val="tx1">
                  <a:lumMod val="50000"/>
                  <a:lumOff val="50000"/>
                </a:schemeClr>
              </a:solidFill>
            </a:endParaRPr>
          </a:p>
        </p:txBody>
      </p:sp>
      <p:sp>
        <p:nvSpPr>
          <p:cNvPr id="67" name="TextBox 66"/>
          <p:cNvSpPr txBox="1"/>
          <p:nvPr/>
        </p:nvSpPr>
        <p:spPr>
          <a:xfrm>
            <a:off x="1161960"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71" name="TextBox 70"/>
          <p:cNvSpPr txBox="1"/>
          <p:nvPr/>
        </p:nvSpPr>
        <p:spPr>
          <a:xfrm>
            <a:off x="3562260"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cxnSp>
        <p:nvCxnSpPr>
          <p:cNvPr id="98" name="Straight Connector 97"/>
          <p:cNvCxnSpPr/>
          <p:nvPr/>
        </p:nvCxnSpPr>
        <p:spPr>
          <a:xfrm>
            <a:off x="5448210" y="3572195"/>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933860" y="4104589"/>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933860"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5619660"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5962560"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6648360"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6991260"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933860"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5619660"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4933860"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x</a:t>
            </a:r>
            <a:endParaRPr lang="en-US" dirty="0">
              <a:solidFill>
                <a:schemeClr val="tx1">
                  <a:lumMod val="50000"/>
                  <a:lumOff val="50000"/>
                </a:schemeClr>
              </a:solidFill>
            </a:endParaRPr>
          </a:p>
        </p:txBody>
      </p:sp>
      <p:sp>
        <p:nvSpPr>
          <p:cNvPr id="114" name="TextBox 113"/>
          <p:cNvSpPr txBox="1"/>
          <p:nvPr/>
        </p:nvSpPr>
        <p:spPr>
          <a:xfrm>
            <a:off x="5619660"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115" name="TextBox 114"/>
          <p:cNvSpPr txBox="1"/>
          <p:nvPr/>
        </p:nvSpPr>
        <p:spPr>
          <a:xfrm>
            <a:off x="5962560"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y</a:t>
            </a:r>
            <a:endParaRPr lang="en-US" dirty="0">
              <a:solidFill>
                <a:schemeClr val="tx1">
                  <a:lumMod val="50000"/>
                  <a:lumOff val="50000"/>
                </a:schemeClr>
              </a:solidFill>
            </a:endParaRPr>
          </a:p>
        </p:txBody>
      </p:sp>
      <p:cxnSp>
        <p:nvCxnSpPr>
          <p:cNvPr id="119" name="Straight Connector 118"/>
          <p:cNvCxnSpPr/>
          <p:nvPr/>
        </p:nvCxnSpPr>
        <p:spPr>
          <a:xfrm>
            <a:off x="7677060"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6476910" y="3572195"/>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5962560"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5962560" y="29728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6648360" y="29728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6823923" y="2886395"/>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5962560" y="29728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y</a:t>
            </a:r>
            <a:endParaRPr lang="en-US" dirty="0">
              <a:solidFill>
                <a:schemeClr val="tx1">
                  <a:lumMod val="50000"/>
                  <a:lumOff val="50000"/>
                </a:schemeClr>
              </a:solidFill>
            </a:endParaRPr>
          </a:p>
        </p:txBody>
      </p:sp>
      <p:sp>
        <p:nvSpPr>
          <p:cNvPr id="131" name="TextBox 130"/>
          <p:cNvSpPr txBox="1"/>
          <p:nvPr/>
        </p:nvSpPr>
        <p:spPr>
          <a:xfrm>
            <a:off x="6648360" y="29728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cxnSp>
        <p:nvCxnSpPr>
          <p:cNvPr id="73" name="Straight Connector 72"/>
          <p:cNvCxnSpPr/>
          <p:nvPr/>
        </p:nvCxnSpPr>
        <p:spPr>
          <a:xfrm>
            <a:off x="1504860" y="22870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2190660" y="22870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2366223" y="2200595"/>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1504860" y="22870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x</a:t>
            </a:r>
            <a:endParaRPr lang="en-US" dirty="0">
              <a:solidFill>
                <a:schemeClr val="tx1">
                  <a:lumMod val="50000"/>
                  <a:lumOff val="50000"/>
                </a:schemeClr>
              </a:solidFill>
            </a:endParaRPr>
          </a:p>
        </p:txBody>
      </p:sp>
      <p:sp>
        <p:nvSpPr>
          <p:cNvPr id="77" name="TextBox 76"/>
          <p:cNvSpPr txBox="1"/>
          <p:nvPr/>
        </p:nvSpPr>
        <p:spPr>
          <a:xfrm>
            <a:off x="2190660" y="22870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cxnSp>
        <p:nvCxnSpPr>
          <p:cNvPr id="78" name="Straight Connector 77"/>
          <p:cNvCxnSpPr/>
          <p:nvPr/>
        </p:nvCxnSpPr>
        <p:spPr>
          <a:xfrm>
            <a:off x="6991260"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7677060"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7852623" y="3572195"/>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6648360" y="22870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7505610" y="2200595"/>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6991260" y="22870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3219360"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cxnSp>
        <p:nvCxnSpPr>
          <p:cNvPr id="88" name="Straight Arrow Connector 87"/>
          <p:cNvCxnSpPr/>
          <p:nvPr/>
        </p:nvCxnSpPr>
        <p:spPr>
          <a:xfrm>
            <a:off x="6815607" y="3342137"/>
            <a:ext cx="4113" cy="383721"/>
          </a:xfrm>
          <a:prstGeom prst="straightConnector1">
            <a:avLst/>
          </a:prstGeom>
          <a:ln w="38100">
            <a:prstDash val="sysDot"/>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5693867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Transducer </a:t>
            </a:r>
            <a:r>
              <a:rPr lang="en-US" dirty="0" err="1" smtClean="0"/>
              <a:t>x</a:t>
            </a:r>
            <a:r>
              <a:rPr lang="en-US" dirty="0" err="1" smtClean="0">
                <a:sym typeface="Symbol"/>
              </a:rPr>
              <a:t></a:t>
            </a:r>
            <a:r>
              <a:rPr lang="en-US" dirty="0" err="1" smtClean="0"/>
              <a:t>y</a:t>
            </a:r>
            <a:endParaRPr lang="en-US" dirty="0"/>
          </a:p>
        </p:txBody>
      </p:sp>
      <p:sp>
        <p:nvSpPr>
          <p:cNvPr id="87" name="Explosion 2 86"/>
          <p:cNvSpPr/>
          <p:nvPr/>
        </p:nvSpPr>
        <p:spPr>
          <a:xfrm rot="989212">
            <a:off x="6443515" y="1726592"/>
            <a:ext cx="1637580" cy="1210173"/>
          </a:xfrm>
          <a:prstGeom prst="irregularSeal2">
            <a:avLst/>
          </a:prstGeom>
          <a:ln/>
        </p:spPr>
        <p:style>
          <a:lnRef idx="0">
            <a:schemeClr val="accent5"/>
          </a:lnRef>
          <a:fillRef idx="1003">
            <a:schemeClr val="dk1"/>
          </a:fillRef>
          <a:effectRef idx="3">
            <a:schemeClr val="accent5"/>
          </a:effectRef>
          <a:fontRef idx="minor">
            <a:schemeClr val="lt1"/>
          </a:fontRef>
        </p:style>
        <p:txBody>
          <a:bodyPr rtlCol="0" anchor="ctr"/>
          <a:lstStyle/>
          <a:p>
            <a:pPr algn="ctr"/>
            <a:endParaRPr lang="en-US"/>
          </a:p>
        </p:txBody>
      </p:sp>
      <p:sp>
        <p:nvSpPr>
          <p:cNvPr id="86" name="Explosion 2 85"/>
          <p:cNvSpPr/>
          <p:nvPr/>
        </p:nvSpPr>
        <p:spPr>
          <a:xfrm rot="989212">
            <a:off x="1300015" y="1726590"/>
            <a:ext cx="1637580" cy="1210172"/>
          </a:xfrm>
          <a:prstGeom prst="irregularSeal2">
            <a:avLst/>
          </a:prstGeom>
          <a:ln/>
        </p:spPr>
        <p:style>
          <a:lnRef idx="0">
            <a:schemeClr val="accent5"/>
          </a:lnRef>
          <a:fillRef idx="1003">
            <a:schemeClr val="dk1"/>
          </a:fillRef>
          <a:effectRef idx="3">
            <a:schemeClr val="accent5"/>
          </a:effectRef>
          <a:fontRef idx="minor">
            <a:schemeClr val="lt1"/>
          </a:fontRef>
        </p:style>
        <p:txBody>
          <a:bodyPr rtlCol="0" anchor="ctr"/>
          <a:lstStyle/>
          <a:p>
            <a:pPr algn="ctr"/>
            <a:endParaRPr lang="en-US"/>
          </a:p>
        </p:txBody>
      </p:sp>
      <p:sp>
        <p:nvSpPr>
          <p:cNvPr id="65" name="TextBox 64"/>
          <p:cNvSpPr txBox="1"/>
          <p:nvPr/>
        </p:nvSpPr>
        <p:spPr>
          <a:xfrm>
            <a:off x="6648359" y="22870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68" name="TextBox 67"/>
          <p:cNvSpPr txBox="1"/>
          <p:nvPr/>
        </p:nvSpPr>
        <p:spPr>
          <a:xfrm>
            <a:off x="6991259" y="22870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sp>
        <p:nvSpPr>
          <p:cNvPr id="81" name="TextBox 80"/>
          <p:cNvSpPr txBox="1"/>
          <p:nvPr/>
        </p:nvSpPr>
        <p:spPr>
          <a:xfrm>
            <a:off x="6991259"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sp>
        <p:nvSpPr>
          <p:cNvPr id="82" name="TextBox 81"/>
          <p:cNvSpPr txBox="1"/>
          <p:nvPr/>
        </p:nvSpPr>
        <p:spPr>
          <a:xfrm>
            <a:off x="7677059"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cxnSp>
        <p:nvCxnSpPr>
          <p:cNvPr id="63" name="Straight Connector 62"/>
          <p:cNvCxnSpPr/>
          <p:nvPr/>
        </p:nvCxnSpPr>
        <p:spPr>
          <a:xfrm>
            <a:off x="3562259"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080722" y="3572195"/>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161959"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504859"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023322" y="3572195"/>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190659"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533559"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052022" y="3572195"/>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2190659"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43" name="TextBox 42"/>
          <p:cNvSpPr txBox="1"/>
          <p:nvPr/>
        </p:nvSpPr>
        <p:spPr>
          <a:xfrm>
            <a:off x="2533559"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cxnSp>
        <p:nvCxnSpPr>
          <p:cNvPr id="44" name="Straight Connector 43"/>
          <p:cNvCxnSpPr/>
          <p:nvPr/>
        </p:nvCxnSpPr>
        <p:spPr>
          <a:xfrm>
            <a:off x="1161959"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161959" y="4104589"/>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504859"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2190659"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533559"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219359"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3562259"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1504859"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x</a:t>
            </a:r>
            <a:endParaRPr lang="en-US" dirty="0">
              <a:solidFill>
                <a:schemeClr val="tx1">
                  <a:lumMod val="50000"/>
                  <a:lumOff val="50000"/>
                </a:schemeClr>
              </a:solidFill>
            </a:endParaRPr>
          </a:p>
        </p:txBody>
      </p:sp>
      <p:sp>
        <p:nvSpPr>
          <p:cNvPr id="67" name="TextBox 66"/>
          <p:cNvSpPr txBox="1"/>
          <p:nvPr/>
        </p:nvSpPr>
        <p:spPr>
          <a:xfrm>
            <a:off x="1161959"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71" name="TextBox 70"/>
          <p:cNvSpPr txBox="1"/>
          <p:nvPr/>
        </p:nvSpPr>
        <p:spPr>
          <a:xfrm>
            <a:off x="3562259"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cxnSp>
        <p:nvCxnSpPr>
          <p:cNvPr id="98" name="Straight Connector 97"/>
          <p:cNvCxnSpPr/>
          <p:nvPr/>
        </p:nvCxnSpPr>
        <p:spPr>
          <a:xfrm>
            <a:off x="5448209" y="3572195"/>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933859" y="4104589"/>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933859"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5619659"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5962559"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6648359"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6991259"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933859"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5619659"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4933859"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x</a:t>
            </a:r>
            <a:endParaRPr lang="en-US" dirty="0">
              <a:solidFill>
                <a:schemeClr val="tx1">
                  <a:lumMod val="50000"/>
                  <a:lumOff val="50000"/>
                </a:schemeClr>
              </a:solidFill>
            </a:endParaRPr>
          </a:p>
        </p:txBody>
      </p:sp>
      <p:sp>
        <p:nvSpPr>
          <p:cNvPr id="114" name="TextBox 113"/>
          <p:cNvSpPr txBox="1"/>
          <p:nvPr/>
        </p:nvSpPr>
        <p:spPr>
          <a:xfrm>
            <a:off x="5619659"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115" name="TextBox 114"/>
          <p:cNvSpPr txBox="1"/>
          <p:nvPr/>
        </p:nvSpPr>
        <p:spPr>
          <a:xfrm>
            <a:off x="5962559"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y</a:t>
            </a:r>
            <a:endParaRPr lang="en-US" dirty="0">
              <a:solidFill>
                <a:schemeClr val="tx1">
                  <a:lumMod val="50000"/>
                  <a:lumOff val="50000"/>
                </a:schemeClr>
              </a:solidFill>
            </a:endParaRPr>
          </a:p>
        </p:txBody>
      </p:sp>
      <p:cxnSp>
        <p:nvCxnSpPr>
          <p:cNvPr id="119" name="Straight Connector 118"/>
          <p:cNvCxnSpPr/>
          <p:nvPr/>
        </p:nvCxnSpPr>
        <p:spPr>
          <a:xfrm>
            <a:off x="7677059"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6648359"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6823922" y="3572195"/>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31" name="TextBox 130"/>
          <p:cNvSpPr txBox="1"/>
          <p:nvPr/>
        </p:nvSpPr>
        <p:spPr>
          <a:xfrm>
            <a:off x="6648359"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cxnSp>
        <p:nvCxnSpPr>
          <p:cNvPr id="73" name="Straight Connector 72"/>
          <p:cNvCxnSpPr/>
          <p:nvPr/>
        </p:nvCxnSpPr>
        <p:spPr>
          <a:xfrm>
            <a:off x="1504859" y="22870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2190659" y="22870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2366222" y="2200595"/>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1504859" y="22870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x</a:t>
            </a:r>
            <a:endParaRPr lang="en-US" dirty="0">
              <a:solidFill>
                <a:schemeClr val="tx1">
                  <a:lumMod val="50000"/>
                  <a:lumOff val="50000"/>
                </a:schemeClr>
              </a:solidFill>
            </a:endParaRPr>
          </a:p>
        </p:txBody>
      </p:sp>
      <p:sp>
        <p:nvSpPr>
          <p:cNvPr id="77" name="TextBox 76"/>
          <p:cNvSpPr txBox="1"/>
          <p:nvPr/>
        </p:nvSpPr>
        <p:spPr>
          <a:xfrm>
            <a:off x="2190659" y="22870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cxnSp>
        <p:nvCxnSpPr>
          <p:cNvPr id="78" name="Straight Connector 77"/>
          <p:cNvCxnSpPr/>
          <p:nvPr/>
        </p:nvCxnSpPr>
        <p:spPr>
          <a:xfrm>
            <a:off x="6991259"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7677059"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7852622" y="3572195"/>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6648359" y="22870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7505609" y="2200595"/>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6991259" y="22870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5962559" y="3658605"/>
            <a:ext cx="342900" cy="0"/>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6305459" y="3487155"/>
            <a:ext cx="342900" cy="171450"/>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6305459" y="3658605"/>
            <a:ext cx="3429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5962559" y="3487155"/>
            <a:ext cx="342900" cy="17145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6476909" y="3487155"/>
            <a:ext cx="174192" cy="0"/>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3219359"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cxnSp>
        <p:nvCxnSpPr>
          <p:cNvPr id="89" name="Straight Arrow Connector 88"/>
          <p:cNvCxnSpPr/>
          <p:nvPr/>
        </p:nvCxnSpPr>
        <p:spPr>
          <a:xfrm flipV="1">
            <a:off x="6400800" y="2829565"/>
            <a:ext cx="0" cy="685800"/>
          </a:xfrm>
          <a:prstGeom prst="straightConnector1">
            <a:avLst/>
          </a:prstGeom>
          <a:ln w="38100">
            <a:prstDash val="sysDot"/>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2288783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488" y="152400"/>
            <a:ext cx="8408987" cy="1143000"/>
          </a:xfrm>
        </p:spPr>
        <p:txBody>
          <a:bodyPr/>
          <a:lstStyle/>
          <a:p>
            <a:r>
              <a:rPr lang="en-US" dirty="0" smtClean="0"/>
              <a:t>Building the </a:t>
            </a:r>
            <a:r>
              <a:rPr lang="en-US" i="1" dirty="0" smtClean="0"/>
              <a:t>Smallest</a:t>
            </a:r>
            <a:r>
              <a:rPr lang="en-US" dirty="0" smtClean="0"/>
              <a:t> Things</a:t>
            </a:r>
            <a:endParaRPr lang="en-US" dirty="0"/>
          </a:p>
        </p:txBody>
      </p:sp>
      <p:sp>
        <p:nvSpPr>
          <p:cNvPr id="3" name="Content Placeholder 2"/>
          <p:cNvSpPr>
            <a:spLocks noGrp="1"/>
          </p:cNvSpPr>
          <p:nvPr>
            <p:ph idx="1"/>
          </p:nvPr>
        </p:nvSpPr>
        <p:spPr>
          <a:xfrm>
            <a:off x="457200" y="1219200"/>
            <a:ext cx="5562600" cy="2286000"/>
          </a:xfrm>
        </p:spPr>
        <p:txBody>
          <a:bodyPr>
            <a:noAutofit/>
          </a:bodyPr>
          <a:lstStyle/>
          <a:p>
            <a:r>
              <a:rPr lang="en-US" sz="2400" smtClean="0"/>
              <a:t>How do we build structures that are by definition smaller than your tools? </a:t>
            </a:r>
            <a:endParaRPr lang="en-US" smtClean="0"/>
          </a:p>
          <a:p>
            <a:r>
              <a:rPr lang="en-US" sz="2400" smtClean="0"/>
              <a:t>Basic answer: you can’t. Structures (and tools) should build themselves! </a:t>
            </a:r>
            <a:endParaRPr lang="en-US" sz="2400"/>
          </a:p>
          <a:p>
            <a:r>
              <a:rPr lang="en-US" sz="2400" smtClean="0"/>
              <a:t>By</a:t>
            </a:r>
            <a:r>
              <a:rPr lang="en-US" sz="2400" smtClean="0">
                <a:solidFill>
                  <a:schemeClr val="tx2"/>
                </a:solidFill>
              </a:rPr>
              <a:t> </a:t>
            </a:r>
            <a:r>
              <a:rPr lang="en-US" sz="2400" i="1" smtClean="0">
                <a:solidFill>
                  <a:schemeClr val="tx2"/>
                </a:solidFill>
              </a:rPr>
              <a:t>programmed self-assembly</a:t>
            </a:r>
            <a:endParaRPr lang="en-US" sz="2400" smtClean="0">
              <a:solidFill>
                <a:schemeClr val="tx2"/>
              </a:solidFill>
            </a:endParaRPr>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1295400"/>
            <a:ext cx="2762250" cy="348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Flagellum Moto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1048887" y="3429000"/>
            <a:ext cx="4208913" cy="3156684"/>
          </a:xfrm>
          <a:prstGeom prst="rect">
            <a:avLst/>
          </a:prstGeom>
        </p:spPr>
      </p:pic>
      <p:pic>
        <p:nvPicPr>
          <p:cNvPr id="92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6825" y="6076159"/>
            <a:ext cx="502475" cy="513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257800" y="6527807"/>
            <a:ext cx="3460915" cy="276999"/>
          </a:xfrm>
          <a:prstGeom prst="rect">
            <a:avLst/>
          </a:prstGeom>
        </p:spPr>
        <p:txBody>
          <a:bodyPr wrap="square">
            <a:spAutoFit/>
          </a:bodyPr>
          <a:lstStyle/>
          <a:p>
            <a:r>
              <a:rPr lang="en-US" sz="1200" smtClean="0">
                <a:solidFill>
                  <a:schemeClr val="tx1">
                    <a:lumMod val="50000"/>
                    <a:lumOff val="50000"/>
                  </a:schemeClr>
                </a:solidFill>
              </a:rPr>
              <a:t>www.youtube.com/watch?v=Ey7Emmddf7Y</a:t>
            </a:r>
            <a:endParaRPr lang="en-US" sz="1200">
              <a:solidFill>
                <a:schemeClr val="tx1">
                  <a:lumMod val="50000"/>
                  <a:lumOff val="50000"/>
                </a:schemeClr>
              </a:solidFill>
            </a:endParaRPr>
          </a:p>
        </p:txBody>
      </p:sp>
    </p:spTree>
    <p:extLst>
      <p:ext uri="{BB962C8B-B14F-4D97-AF65-F5344CB8AC3E}">
        <p14:creationId xmlns:p14="http://schemas.microsoft.com/office/powerpoint/2010/main" val="307977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Transducer </a:t>
            </a:r>
            <a:r>
              <a:rPr lang="en-US" dirty="0" err="1" smtClean="0"/>
              <a:t>x</a:t>
            </a:r>
            <a:r>
              <a:rPr lang="en-US" dirty="0" err="1" smtClean="0">
                <a:sym typeface="Symbol"/>
              </a:rPr>
              <a:t></a:t>
            </a:r>
            <a:r>
              <a:rPr lang="en-US" dirty="0" err="1" smtClean="0"/>
              <a:t>y</a:t>
            </a:r>
            <a:endParaRPr lang="en-US" dirty="0"/>
          </a:p>
        </p:txBody>
      </p:sp>
      <p:sp>
        <p:nvSpPr>
          <p:cNvPr id="90" name="Explosion 2 89"/>
          <p:cNvSpPr/>
          <p:nvPr/>
        </p:nvSpPr>
        <p:spPr>
          <a:xfrm rot="989212">
            <a:off x="6443516" y="1726592"/>
            <a:ext cx="1637580" cy="1210173"/>
          </a:xfrm>
          <a:prstGeom prst="irregularSeal2">
            <a:avLst/>
          </a:prstGeom>
          <a:ln/>
        </p:spPr>
        <p:style>
          <a:lnRef idx="0">
            <a:schemeClr val="accent1"/>
          </a:lnRef>
          <a:fillRef idx="1003">
            <a:schemeClr val="dk1"/>
          </a:fillRef>
          <a:effectRef idx="3">
            <a:schemeClr val="accent1"/>
          </a:effectRef>
          <a:fontRef idx="minor">
            <a:schemeClr val="lt1"/>
          </a:fontRef>
        </p:style>
        <p:txBody>
          <a:bodyPr rtlCol="0" anchor="ctr"/>
          <a:lstStyle/>
          <a:p>
            <a:pPr algn="ctr"/>
            <a:endParaRPr lang="en-US"/>
          </a:p>
        </p:txBody>
      </p:sp>
      <p:sp>
        <p:nvSpPr>
          <p:cNvPr id="89" name="Explosion 2 88"/>
          <p:cNvSpPr/>
          <p:nvPr/>
        </p:nvSpPr>
        <p:spPr>
          <a:xfrm rot="989212">
            <a:off x="1300016" y="1726590"/>
            <a:ext cx="1637580" cy="1210172"/>
          </a:xfrm>
          <a:prstGeom prst="irregularSeal2">
            <a:avLst/>
          </a:prstGeom>
          <a:ln/>
        </p:spPr>
        <p:style>
          <a:lnRef idx="0">
            <a:schemeClr val="accent1"/>
          </a:lnRef>
          <a:fillRef idx="1003">
            <a:schemeClr val="dk1"/>
          </a:fillRef>
          <a:effectRef idx="3">
            <a:schemeClr val="accent1"/>
          </a:effectRef>
          <a:fontRef idx="minor">
            <a:schemeClr val="lt1"/>
          </a:fontRef>
        </p:style>
        <p:txBody>
          <a:bodyPr rtlCol="0" anchor="ctr"/>
          <a:lstStyle/>
          <a:p>
            <a:pPr algn="ctr"/>
            <a:endParaRPr lang="en-US"/>
          </a:p>
        </p:txBody>
      </p:sp>
      <p:sp>
        <p:nvSpPr>
          <p:cNvPr id="86" name="Oval 85"/>
          <p:cNvSpPr/>
          <p:nvPr/>
        </p:nvSpPr>
        <p:spPr>
          <a:xfrm>
            <a:off x="5448210" y="2629905"/>
            <a:ext cx="1371600" cy="857250"/>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TextBox 71"/>
          <p:cNvSpPr txBox="1"/>
          <p:nvPr/>
        </p:nvSpPr>
        <p:spPr>
          <a:xfrm>
            <a:off x="5619660" y="29728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83" name="TextBox 82"/>
          <p:cNvSpPr txBox="1"/>
          <p:nvPr/>
        </p:nvSpPr>
        <p:spPr>
          <a:xfrm>
            <a:off x="5962560" y="29728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y</a:t>
            </a:r>
            <a:endParaRPr lang="en-US" dirty="0">
              <a:solidFill>
                <a:schemeClr val="tx1">
                  <a:lumMod val="50000"/>
                  <a:lumOff val="50000"/>
                </a:schemeClr>
              </a:solidFill>
            </a:endParaRPr>
          </a:p>
        </p:txBody>
      </p:sp>
      <p:sp>
        <p:nvSpPr>
          <p:cNvPr id="65" name="TextBox 64"/>
          <p:cNvSpPr txBox="1"/>
          <p:nvPr/>
        </p:nvSpPr>
        <p:spPr>
          <a:xfrm>
            <a:off x="6648360" y="22870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68" name="TextBox 67"/>
          <p:cNvSpPr txBox="1"/>
          <p:nvPr/>
        </p:nvSpPr>
        <p:spPr>
          <a:xfrm>
            <a:off x="6991260" y="22870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sp>
        <p:nvSpPr>
          <p:cNvPr id="81" name="TextBox 80"/>
          <p:cNvSpPr txBox="1"/>
          <p:nvPr/>
        </p:nvSpPr>
        <p:spPr>
          <a:xfrm>
            <a:off x="6991260"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sp>
        <p:nvSpPr>
          <p:cNvPr id="82" name="TextBox 81"/>
          <p:cNvSpPr txBox="1"/>
          <p:nvPr/>
        </p:nvSpPr>
        <p:spPr>
          <a:xfrm>
            <a:off x="7677060"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cxnSp>
        <p:nvCxnSpPr>
          <p:cNvPr id="63" name="Straight Connector 62"/>
          <p:cNvCxnSpPr/>
          <p:nvPr/>
        </p:nvCxnSpPr>
        <p:spPr>
          <a:xfrm>
            <a:off x="3562260"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080723" y="3572195"/>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161960"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504860"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023323" y="3572195"/>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190660"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533560"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052023" y="3572195"/>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2190660"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43" name="TextBox 42"/>
          <p:cNvSpPr txBox="1"/>
          <p:nvPr/>
        </p:nvSpPr>
        <p:spPr>
          <a:xfrm>
            <a:off x="2533560"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cxnSp>
        <p:nvCxnSpPr>
          <p:cNvPr id="44" name="Straight Connector 43"/>
          <p:cNvCxnSpPr/>
          <p:nvPr/>
        </p:nvCxnSpPr>
        <p:spPr>
          <a:xfrm>
            <a:off x="1161960"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161960" y="4104589"/>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504860"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2190660"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533560"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219360"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3562260"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1504860"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x</a:t>
            </a:r>
            <a:endParaRPr lang="en-US" dirty="0">
              <a:solidFill>
                <a:schemeClr val="tx1">
                  <a:lumMod val="50000"/>
                  <a:lumOff val="50000"/>
                </a:schemeClr>
              </a:solidFill>
            </a:endParaRPr>
          </a:p>
        </p:txBody>
      </p:sp>
      <p:sp>
        <p:nvSpPr>
          <p:cNvPr id="67" name="TextBox 66"/>
          <p:cNvSpPr txBox="1"/>
          <p:nvPr/>
        </p:nvSpPr>
        <p:spPr>
          <a:xfrm>
            <a:off x="1161960"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71" name="TextBox 70"/>
          <p:cNvSpPr txBox="1"/>
          <p:nvPr/>
        </p:nvSpPr>
        <p:spPr>
          <a:xfrm>
            <a:off x="3562260"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cxnSp>
        <p:nvCxnSpPr>
          <p:cNvPr id="98" name="Straight Connector 97"/>
          <p:cNvCxnSpPr/>
          <p:nvPr/>
        </p:nvCxnSpPr>
        <p:spPr>
          <a:xfrm>
            <a:off x="5448210" y="3572195"/>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933860" y="4104589"/>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933860"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5619660"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5962560"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6648360"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6991260"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933860"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4933860"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x</a:t>
            </a:r>
            <a:endParaRPr lang="en-US" dirty="0">
              <a:solidFill>
                <a:schemeClr val="tx1">
                  <a:lumMod val="50000"/>
                  <a:lumOff val="50000"/>
                </a:schemeClr>
              </a:solidFill>
            </a:endParaRPr>
          </a:p>
        </p:txBody>
      </p:sp>
      <p:cxnSp>
        <p:nvCxnSpPr>
          <p:cNvPr id="119" name="Straight Connector 118"/>
          <p:cNvCxnSpPr/>
          <p:nvPr/>
        </p:nvCxnSpPr>
        <p:spPr>
          <a:xfrm>
            <a:off x="7677060"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5962560"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6648360"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6823923" y="3572195"/>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5962560"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y</a:t>
            </a:r>
            <a:endParaRPr lang="en-US" dirty="0">
              <a:solidFill>
                <a:schemeClr val="tx1">
                  <a:lumMod val="50000"/>
                  <a:lumOff val="50000"/>
                </a:schemeClr>
              </a:solidFill>
            </a:endParaRPr>
          </a:p>
        </p:txBody>
      </p:sp>
      <p:sp>
        <p:nvSpPr>
          <p:cNvPr id="131" name="TextBox 130"/>
          <p:cNvSpPr txBox="1"/>
          <p:nvPr/>
        </p:nvSpPr>
        <p:spPr>
          <a:xfrm>
            <a:off x="6648360"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cxnSp>
        <p:nvCxnSpPr>
          <p:cNvPr id="73" name="Straight Connector 72"/>
          <p:cNvCxnSpPr/>
          <p:nvPr/>
        </p:nvCxnSpPr>
        <p:spPr>
          <a:xfrm>
            <a:off x="1504860" y="22870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2190660" y="22870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2366223" y="2200595"/>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1504860" y="22870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x</a:t>
            </a:r>
            <a:endParaRPr lang="en-US" dirty="0">
              <a:solidFill>
                <a:schemeClr val="tx1">
                  <a:lumMod val="50000"/>
                  <a:lumOff val="50000"/>
                </a:schemeClr>
              </a:solidFill>
            </a:endParaRPr>
          </a:p>
        </p:txBody>
      </p:sp>
      <p:sp>
        <p:nvSpPr>
          <p:cNvPr id="77" name="TextBox 76"/>
          <p:cNvSpPr txBox="1"/>
          <p:nvPr/>
        </p:nvSpPr>
        <p:spPr>
          <a:xfrm>
            <a:off x="2190660" y="22870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cxnSp>
        <p:nvCxnSpPr>
          <p:cNvPr id="78" name="Straight Connector 77"/>
          <p:cNvCxnSpPr/>
          <p:nvPr/>
        </p:nvCxnSpPr>
        <p:spPr>
          <a:xfrm>
            <a:off x="6991260"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7677060"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7852623" y="3572195"/>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6648360" y="22870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7505610" y="2200595"/>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6991260" y="22870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5619660" y="29728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6476910" y="2886395"/>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5962560" y="29728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5448210" y="2557307"/>
            <a:ext cx="1371600" cy="369332"/>
          </a:xfrm>
          <a:prstGeom prst="rect">
            <a:avLst/>
          </a:prstGeom>
          <a:noFill/>
          <a:ln w="50800">
            <a:noFill/>
          </a:ln>
        </p:spPr>
        <p:txBody>
          <a:bodyPr wrap="square" rtlCol="0">
            <a:spAutoFit/>
          </a:bodyPr>
          <a:lstStyle/>
          <a:p>
            <a:pPr algn="ctr"/>
            <a:r>
              <a:rPr lang="en-US" dirty="0" smtClean="0"/>
              <a:t>Output</a:t>
            </a:r>
            <a:endParaRPr lang="en-US" dirty="0"/>
          </a:p>
        </p:txBody>
      </p:sp>
      <p:sp>
        <p:nvSpPr>
          <p:cNvPr id="92" name="TextBox 91"/>
          <p:cNvSpPr txBox="1"/>
          <p:nvPr/>
        </p:nvSpPr>
        <p:spPr>
          <a:xfrm>
            <a:off x="3219360"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93" name="TextBox 92"/>
          <p:cNvSpPr txBox="1"/>
          <p:nvPr/>
        </p:nvSpPr>
        <p:spPr>
          <a:xfrm>
            <a:off x="5619660"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87" name="TextBox 86"/>
          <p:cNvSpPr txBox="1"/>
          <p:nvPr/>
        </p:nvSpPr>
        <p:spPr>
          <a:xfrm>
            <a:off x="1300840" y="4343400"/>
            <a:ext cx="5138138" cy="2246769"/>
          </a:xfrm>
          <a:prstGeom prst="rect">
            <a:avLst/>
          </a:prstGeom>
          <a:noFill/>
        </p:spPr>
        <p:txBody>
          <a:bodyPr wrap="none" rtlCol="0">
            <a:spAutoFit/>
          </a:bodyPr>
          <a:lstStyle/>
          <a:p>
            <a:r>
              <a:rPr lang="en-US" sz="2000" dirty="0" smtClean="0"/>
              <a:t>Here is our output </a:t>
            </a:r>
            <a:r>
              <a:rPr lang="en-US" sz="2000" b="1" dirty="0" err="1" smtClean="0"/>
              <a:t>ty</a:t>
            </a:r>
            <a:r>
              <a:rPr lang="en-US" sz="2000" dirty="0" smtClean="0"/>
              <a:t> </a:t>
            </a:r>
            <a:r>
              <a:rPr lang="en-US" sz="2000" i="1" dirty="0" smtClean="0"/>
              <a:t>signal</a:t>
            </a:r>
            <a:r>
              <a:rPr lang="en-US" sz="2000" dirty="0" smtClean="0"/>
              <a:t>.</a:t>
            </a:r>
          </a:p>
          <a:p>
            <a:r>
              <a:rPr lang="en-US" sz="2000" dirty="0" smtClean="0"/>
              <a:t>But we are not done yet:</a:t>
            </a:r>
          </a:p>
          <a:p>
            <a:pPr marL="342900" indent="-342900">
              <a:buAutoNum type="arabicParenR"/>
            </a:pPr>
            <a:r>
              <a:rPr lang="en-US" sz="2000" dirty="0" smtClean="0"/>
              <a:t>We need to make the output irreversible.</a:t>
            </a:r>
          </a:p>
          <a:p>
            <a:pPr marL="342900" indent="-342900">
              <a:buAutoNum type="arabicParenR"/>
            </a:pPr>
            <a:r>
              <a:rPr lang="en-US" sz="2000" dirty="0" smtClean="0"/>
              <a:t>We need to remove the garbage.</a:t>
            </a:r>
          </a:p>
          <a:p>
            <a:pPr marL="342900" indent="-342900"/>
            <a:r>
              <a:rPr lang="en-US" sz="2000" dirty="0" smtClean="0"/>
              <a:t>We can use (2) to achieve (1).</a:t>
            </a:r>
            <a:endParaRPr lang="en-US" sz="2000" dirty="0"/>
          </a:p>
        </p:txBody>
      </p:sp>
    </p:spTree>
    <p:extLst>
      <p:ext uri="{BB962C8B-B14F-4D97-AF65-F5344CB8AC3E}">
        <p14:creationId xmlns:p14="http://schemas.microsoft.com/office/powerpoint/2010/main" val="373912305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Transducer </a:t>
            </a:r>
            <a:r>
              <a:rPr lang="en-US" dirty="0" err="1" smtClean="0"/>
              <a:t>x</a:t>
            </a:r>
            <a:r>
              <a:rPr lang="en-US" dirty="0" err="1" smtClean="0">
                <a:sym typeface="Symbol"/>
              </a:rPr>
              <a:t></a:t>
            </a:r>
            <a:r>
              <a:rPr lang="en-US" dirty="0" err="1" smtClean="0"/>
              <a:t>y</a:t>
            </a:r>
            <a:endParaRPr lang="en-US" dirty="0"/>
          </a:p>
        </p:txBody>
      </p:sp>
      <p:sp>
        <p:nvSpPr>
          <p:cNvPr id="90" name="Explosion 2 89"/>
          <p:cNvSpPr/>
          <p:nvPr/>
        </p:nvSpPr>
        <p:spPr>
          <a:xfrm rot="989212">
            <a:off x="6443516" y="1726592"/>
            <a:ext cx="1637580" cy="1210173"/>
          </a:xfrm>
          <a:prstGeom prst="irregularSeal2">
            <a:avLst/>
          </a:prstGeom>
          <a:ln/>
        </p:spPr>
        <p:style>
          <a:lnRef idx="0">
            <a:schemeClr val="accent1"/>
          </a:lnRef>
          <a:fillRef idx="1003">
            <a:schemeClr val="dk1"/>
          </a:fillRef>
          <a:effectRef idx="3">
            <a:schemeClr val="accent1"/>
          </a:effectRef>
          <a:fontRef idx="minor">
            <a:schemeClr val="lt1"/>
          </a:fontRef>
        </p:style>
        <p:txBody>
          <a:bodyPr rtlCol="0" anchor="ctr"/>
          <a:lstStyle/>
          <a:p>
            <a:pPr algn="ctr"/>
            <a:endParaRPr lang="en-US"/>
          </a:p>
        </p:txBody>
      </p:sp>
      <p:sp>
        <p:nvSpPr>
          <p:cNvPr id="89" name="Explosion 2 88"/>
          <p:cNvSpPr/>
          <p:nvPr/>
        </p:nvSpPr>
        <p:spPr>
          <a:xfrm rot="989212">
            <a:off x="1300016" y="1726590"/>
            <a:ext cx="1637580" cy="1210172"/>
          </a:xfrm>
          <a:prstGeom prst="irregularSeal2">
            <a:avLst/>
          </a:prstGeom>
          <a:ln/>
        </p:spPr>
        <p:style>
          <a:lnRef idx="0">
            <a:schemeClr val="accent1"/>
          </a:lnRef>
          <a:fillRef idx="1003">
            <a:schemeClr val="dk1"/>
          </a:fillRef>
          <a:effectRef idx="3">
            <a:schemeClr val="accent1"/>
          </a:effectRef>
          <a:fontRef idx="minor">
            <a:schemeClr val="lt1"/>
          </a:fontRef>
        </p:style>
        <p:txBody>
          <a:bodyPr rtlCol="0" anchor="ctr"/>
          <a:lstStyle/>
          <a:p>
            <a:pPr algn="ctr"/>
            <a:endParaRPr lang="en-US"/>
          </a:p>
        </p:txBody>
      </p:sp>
      <p:sp>
        <p:nvSpPr>
          <p:cNvPr id="86" name="Oval 85"/>
          <p:cNvSpPr/>
          <p:nvPr/>
        </p:nvSpPr>
        <p:spPr>
          <a:xfrm>
            <a:off x="5448210" y="2629905"/>
            <a:ext cx="1371600" cy="857250"/>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TextBox 71"/>
          <p:cNvSpPr txBox="1"/>
          <p:nvPr/>
        </p:nvSpPr>
        <p:spPr>
          <a:xfrm>
            <a:off x="5619660" y="29728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83" name="TextBox 82"/>
          <p:cNvSpPr txBox="1"/>
          <p:nvPr/>
        </p:nvSpPr>
        <p:spPr>
          <a:xfrm>
            <a:off x="5962560" y="29728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y</a:t>
            </a:r>
            <a:endParaRPr lang="en-US" dirty="0">
              <a:solidFill>
                <a:schemeClr val="tx1">
                  <a:lumMod val="50000"/>
                  <a:lumOff val="50000"/>
                </a:schemeClr>
              </a:solidFill>
            </a:endParaRPr>
          </a:p>
        </p:txBody>
      </p:sp>
      <p:sp>
        <p:nvSpPr>
          <p:cNvPr id="65" name="TextBox 64"/>
          <p:cNvSpPr txBox="1"/>
          <p:nvPr/>
        </p:nvSpPr>
        <p:spPr>
          <a:xfrm>
            <a:off x="6648360" y="22870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68" name="TextBox 67"/>
          <p:cNvSpPr txBox="1"/>
          <p:nvPr/>
        </p:nvSpPr>
        <p:spPr>
          <a:xfrm>
            <a:off x="6991260" y="22870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sp>
        <p:nvSpPr>
          <p:cNvPr id="81" name="TextBox 80"/>
          <p:cNvSpPr txBox="1"/>
          <p:nvPr/>
        </p:nvSpPr>
        <p:spPr>
          <a:xfrm>
            <a:off x="6991260"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sp>
        <p:nvSpPr>
          <p:cNvPr id="82" name="TextBox 81"/>
          <p:cNvSpPr txBox="1"/>
          <p:nvPr/>
        </p:nvSpPr>
        <p:spPr>
          <a:xfrm>
            <a:off x="7677060"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cxnSp>
        <p:nvCxnSpPr>
          <p:cNvPr id="63" name="Straight Connector 62"/>
          <p:cNvCxnSpPr/>
          <p:nvPr/>
        </p:nvCxnSpPr>
        <p:spPr>
          <a:xfrm>
            <a:off x="3562260"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080723" y="3572195"/>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161960"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504860"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023323" y="3572195"/>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190660"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533560"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052023" y="3572195"/>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2190660"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43" name="TextBox 42"/>
          <p:cNvSpPr txBox="1"/>
          <p:nvPr/>
        </p:nvSpPr>
        <p:spPr>
          <a:xfrm>
            <a:off x="2533560"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cxnSp>
        <p:nvCxnSpPr>
          <p:cNvPr id="44" name="Straight Connector 43"/>
          <p:cNvCxnSpPr/>
          <p:nvPr/>
        </p:nvCxnSpPr>
        <p:spPr>
          <a:xfrm>
            <a:off x="1161960"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161960" y="4104589"/>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504860"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2190660"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533560"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219360"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3562260"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1504860"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x</a:t>
            </a:r>
            <a:endParaRPr lang="en-US" dirty="0">
              <a:solidFill>
                <a:schemeClr val="tx1">
                  <a:lumMod val="50000"/>
                  <a:lumOff val="50000"/>
                </a:schemeClr>
              </a:solidFill>
            </a:endParaRPr>
          </a:p>
        </p:txBody>
      </p:sp>
      <p:sp>
        <p:nvSpPr>
          <p:cNvPr id="67" name="TextBox 66"/>
          <p:cNvSpPr txBox="1"/>
          <p:nvPr/>
        </p:nvSpPr>
        <p:spPr>
          <a:xfrm>
            <a:off x="1161960"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71" name="TextBox 70"/>
          <p:cNvSpPr txBox="1"/>
          <p:nvPr/>
        </p:nvSpPr>
        <p:spPr>
          <a:xfrm>
            <a:off x="3562260"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cxnSp>
        <p:nvCxnSpPr>
          <p:cNvPr id="98" name="Straight Connector 97"/>
          <p:cNvCxnSpPr/>
          <p:nvPr/>
        </p:nvCxnSpPr>
        <p:spPr>
          <a:xfrm>
            <a:off x="5448210" y="3572195"/>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933860" y="4104589"/>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933860"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5619660"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5962560"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6648360"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6991260"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933860"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4933860"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x</a:t>
            </a:r>
            <a:endParaRPr lang="en-US" dirty="0">
              <a:solidFill>
                <a:schemeClr val="tx1">
                  <a:lumMod val="50000"/>
                  <a:lumOff val="50000"/>
                </a:schemeClr>
              </a:solidFill>
            </a:endParaRPr>
          </a:p>
        </p:txBody>
      </p:sp>
      <p:cxnSp>
        <p:nvCxnSpPr>
          <p:cNvPr id="119" name="Straight Connector 118"/>
          <p:cNvCxnSpPr/>
          <p:nvPr/>
        </p:nvCxnSpPr>
        <p:spPr>
          <a:xfrm>
            <a:off x="7677060"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5962560"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6648360"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6823923" y="3572195"/>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5962560"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y</a:t>
            </a:r>
            <a:endParaRPr lang="en-US" dirty="0">
              <a:solidFill>
                <a:schemeClr val="tx1">
                  <a:lumMod val="50000"/>
                  <a:lumOff val="50000"/>
                </a:schemeClr>
              </a:solidFill>
            </a:endParaRPr>
          </a:p>
        </p:txBody>
      </p:sp>
      <p:sp>
        <p:nvSpPr>
          <p:cNvPr id="131" name="TextBox 130"/>
          <p:cNvSpPr txBox="1"/>
          <p:nvPr/>
        </p:nvSpPr>
        <p:spPr>
          <a:xfrm>
            <a:off x="6648360"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cxnSp>
        <p:nvCxnSpPr>
          <p:cNvPr id="73" name="Straight Connector 72"/>
          <p:cNvCxnSpPr/>
          <p:nvPr/>
        </p:nvCxnSpPr>
        <p:spPr>
          <a:xfrm>
            <a:off x="1504860" y="22870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2190660" y="22870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2366223" y="2200595"/>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1504860" y="22870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x</a:t>
            </a:r>
            <a:endParaRPr lang="en-US" dirty="0">
              <a:solidFill>
                <a:schemeClr val="tx1">
                  <a:lumMod val="50000"/>
                  <a:lumOff val="50000"/>
                </a:schemeClr>
              </a:solidFill>
            </a:endParaRPr>
          </a:p>
        </p:txBody>
      </p:sp>
      <p:sp>
        <p:nvSpPr>
          <p:cNvPr id="77" name="TextBox 76"/>
          <p:cNvSpPr txBox="1"/>
          <p:nvPr/>
        </p:nvSpPr>
        <p:spPr>
          <a:xfrm>
            <a:off x="2190660" y="22870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cxnSp>
        <p:nvCxnSpPr>
          <p:cNvPr id="78" name="Straight Connector 77"/>
          <p:cNvCxnSpPr/>
          <p:nvPr/>
        </p:nvCxnSpPr>
        <p:spPr>
          <a:xfrm>
            <a:off x="6991260"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7677060"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7852623" y="3572195"/>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6648360" y="22870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7505610" y="2200595"/>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6991260" y="22870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5619660" y="29728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6476910" y="2886395"/>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5962560" y="29728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5448210" y="2557307"/>
            <a:ext cx="1371600" cy="369332"/>
          </a:xfrm>
          <a:prstGeom prst="rect">
            <a:avLst/>
          </a:prstGeom>
          <a:noFill/>
          <a:ln w="50800">
            <a:noFill/>
          </a:ln>
        </p:spPr>
        <p:txBody>
          <a:bodyPr wrap="square" rtlCol="0">
            <a:spAutoFit/>
          </a:bodyPr>
          <a:lstStyle/>
          <a:p>
            <a:pPr algn="ctr"/>
            <a:r>
              <a:rPr lang="en-US" dirty="0" smtClean="0"/>
              <a:t>Output</a:t>
            </a:r>
            <a:endParaRPr lang="en-US" dirty="0"/>
          </a:p>
        </p:txBody>
      </p:sp>
      <p:sp>
        <p:nvSpPr>
          <p:cNvPr id="92" name="TextBox 91"/>
          <p:cNvSpPr txBox="1"/>
          <p:nvPr/>
        </p:nvSpPr>
        <p:spPr>
          <a:xfrm>
            <a:off x="3219360"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93" name="TextBox 92"/>
          <p:cNvSpPr txBox="1"/>
          <p:nvPr/>
        </p:nvSpPr>
        <p:spPr>
          <a:xfrm>
            <a:off x="5619660"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cxnSp>
        <p:nvCxnSpPr>
          <p:cNvPr id="95" name="Straight Arrow Connector 94"/>
          <p:cNvCxnSpPr/>
          <p:nvPr/>
        </p:nvCxnSpPr>
        <p:spPr>
          <a:xfrm>
            <a:off x="2705100" y="2567835"/>
            <a:ext cx="3086010" cy="1004360"/>
          </a:xfrm>
          <a:prstGeom prst="straightConnector1">
            <a:avLst/>
          </a:prstGeom>
          <a:ln w="38100">
            <a:prstDash val="sysDot"/>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15607721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Transducer </a:t>
            </a:r>
            <a:r>
              <a:rPr lang="en-US" dirty="0" err="1" smtClean="0"/>
              <a:t>x</a:t>
            </a:r>
            <a:r>
              <a:rPr lang="en-US" dirty="0" err="1" smtClean="0">
                <a:sym typeface="Symbol"/>
              </a:rPr>
              <a:t></a:t>
            </a:r>
            <a:r>
              <a:rPr lang="en-US" dirty="0" err="1" smtClean="0"/>
              <a:t>y</a:t>
            </a:r>
            <a:endParaRPr lang="en-US" dirty="0"/>
          </a:p>
        </p:txBody>
      </p:sp>
      <p:sp>
        <p:nvSpPr>
          <p:cNvPr id="99" name="Explosion 2 98"/>
          <p:cNvSpPr/>
          <p:nvPr/>
        </p:nvSpPr>
        <p:spPr>
          <a:xfrm rot="989212">
            <a:off x="6443516" y="1726591"/>
            <a:ext cx="1637580" cy="1210173"/>
          </a:xfrm>
          <a:prstGeom prst="irregularSeal2">
            <a:avLst/>
          </a:prstGeom>
          <a:ln/>
        </p:spPr>
        <p:style>
          <a:lnRef idx="0">
            <a:schemeClr val="accent1"/>
          </a:lnRef>
          <a:fillRef idx="1003">
            <a:schemeClr val="dk1"/>
          </a:fillRef>
          <a:effectRef idx="3">
            <a:schemeClr val="accent1"/>
          </a:effectRef>
          <a:fontRef idx="minor">
            <a:schemeClr val="lt1"/>
          </a:fontRef>
        </p:style>
        <p:txBody>
          <a:bodyPr rtlCol="0" anchor="ctr"/>
          <a:lstStyle/>
          <a:p>
            <a:pPr algn="ctr"/>
            <a:endParaRPr lang="en-US"/>
          </a:p>
        </p:txBody>
      </p:sp>
      <p:sp>
        <p:nvSpPr>
          <p:cNvPr id="86" name="Oval 85"/>
          <p:cNvSpPr/>
          <p:nvPr/>
        </p:nvSpPr>
        <p:spPr>
          <a:xfrm>
            <a:off x="5448210" y="2629905"/>
            <a:ext cx="1371600" cy="857250"/>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2" name="TextBox 71"/>
          <p:cNvSpPr txBox="1"/>
          <p:nvPr/>
        </p:nvSpPr>
        <p:spPr>
          <a:xfrm>
            <a:off x="5619660" y="29728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83" name="TextBox 82"/>
          <p:cNvSpPr txBox="1"/>
          <p:nvPr/>
        </p:nvSpPr>
        <p:spPr>
          <a:xfrm>
            <a:off x="5962560" y="29728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y</a:t>
            </a:r>
            <a:endParaRPr lang="en-US" dirty="0">
              <a:solidFill>
                <a:schemeClr val="tx1">
                  <a:lumMod val="50000"/>
                  <a:lumOff val="50000"/>
                </a:schemeClr>
              </a:solidFill>
            </a:endParaRPr>
          </a:p>
        </p:txBody>
      </p:sp>
      <p:sp>
        <p:nvSpPr>
          <p:cNvPr id="65" name="TextBox 64"/>
          <p:cNvSpPr txBox="1"/>
          <p:nvPr/>
        </p:nvSpPr>
        <p:spPr>
          <a:xfrm>
            <a:off x="6648360" y="22870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68" name="TextBox 67"/>
          <p:cNvSpPr txBox="1"/>
          <p:nvPr/>
        </p:nvSpPr>
        <p:spPr>
          <a:xfrm>
            <a:off x="6991260" y="22870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sp>
        <p:nvSpPr>
          <p:cNvPr id="81" name="TextBox 80"/>
          <p:cNvSpPr txBox="1"/>
          <p:nvPr/>
        </p:nvSpPr>
        <p:spPr>
          <a:xfrm>
            <a:off x="6991260"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sp>
        <p:nvSpPr>
          <p:cNvPr id="82" name="TextBox 81"/>
          <p:cNvSpPr txBox="1"/>
          <p:nvPr/>
        </p:nvSpPr>
        <p:spPr>
          <a:xfrm>
            <a:off x="7677060"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cxnSp>
        <p:nvCxnSpPr>
          <p:cNvPr id="63" name="Straight Connector 62"/>
          <p:cNvCxnSpPr/>
          <p:nvPr/>
        </p:nvCxnSpPr>
        <p:spPr>
          <a:xfrm>
            <a:off x="3562260"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080723" y="3572194"/>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161960"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504860"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023323" y="3572194"/>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190660"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533560"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052023" y="3572194"/>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2190660"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43" name="TextBox 42"/>
          <p:cNvSpPr txBox="1"/>
          <p:nvPr/>
        </p:nvSpPr>
        <p:spPr>
          <a:xfrm>
            <a:off x="2533560"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cxnSp>
        <p:nvCxnSpPr>
          <p:cNvPr id="44" name="Straight Connector 43"/>
          <p:cNvCxnSpPr/>
          <p:nvPr/>
        </p:nvCxnSpPr>
        <p:spPr>
          <a:xfrm>
            <a:off x="1161960"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161960" y="4104589"/>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504860"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2190660"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533560"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219360"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3562260"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1504860"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x</a:t>
            </a:r>
            <a:endParaRPr lang="en-US" dirty="0">
              <a:solidFill>
                <a:schemeClr val="tx1">
                  <a:lumMod val="50000"/>
                  <a:lumOff val="50000"/>
                </a:schemeClr>
              </a:solidFill>
            </a:endParaRPr>
          </a:p>
        </p:txBody>
      </p:sp>
      <p:sp>
        <p:nvSpPr>
          <p:cNvPr id="67" name="TextBox 66"/>
          <p:cNvSpPr txBox="1"/>
          <p:nvPr/>
        </p:nvSpPr>
        <p:spPr>
          <a:xfrm>
            <a:off x="1161960"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71" name="TextBox 70"/>
          <p:cNvSpPr txBox="1"/>
          <p:nvPr/>
        </p:nvSpPr>
        <p:spPr>
          <a:xfrm>
            <a:off x="3562260"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cxnSp>
        <p:nvCxnSpPr>
          <p:cNvPr id="100" name="Straight Connector 99"/>
          <p:cNvCxnSpPr/>
          <p:nvPr/>
        </p:nvCxnSpPr>
        <p:spPr>
          <a:xfrm>
            <a:off x="4933860" y="4104589"/>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933860"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5619660"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5962560"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6648360"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6991260"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4933860"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x</a:t>
            </a:r>
            <a:endParaRPr lang="en-US" dirty="0">
              <a:solidFill>
                <a:schemeClr val="tx1">
                  <a:lumMod val="50000"/>
                  <a:lumOff val="50000"/>
                </a:schemeClr>
              </a:solidFill>
            </a:endParaRPr>
          </a:p>
        </p:txBody>
      </p:sp>
      <p:cxnSp>
        <p:nvCxnSpPr>
          <p:cNvPr id="119" name="Straight Connector 118"/>
          <p:cNvCxnSpPr/>
          <p:nvPr/>
        </p:nvCxnSpPr>
        <p:spPr>
          <a:xfrm>
            <a:off x="7677060"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5962560"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6648360"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6823923" y="3572194"/>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5962560"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y</a:t>
            </a:r>
            <a:endParaRPr lang="en-US" dirty="0">
              <a:solidFill>
                <a:schemeClr val="tx1">
                  <a:lumMod val="50000"/>
                  <a:lumOff val="50000"/>
                </a:schemeClr>
              </a:solidFill>
            </a:endParaRPr>
          </a:p>
        </p:txBody>
      </p:sp>
      <p:sp>
        <p:nvSpPr>
          <p:cNvPr id="131" name="TextBox 130"/>
          <p:cNvSpPr txBox="1"/>
          <p:nvPr/>
        </p:nvSpPr>
        <p:spPr>
          <a:xfrm>
            <a:off x="6648360"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cxnSp>
        <p:nvCxnSpPr>
          <p:cNvPr id="74" name="Straight Connector 73"/>
          <p:cNvCxnSpPr/>
          <p:nvPr/>
        </p:nvCxnSpPr>
        <p:spPr>
          <a:xfrm>
            <a:off x="5619660"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5795223" y="3572194"/>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5619660"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cxnSp>
        <p:nvCxnSpPr>
          <p:cNvPr id="78" name="Straight Connector 77"/>
          <p:cNvCxnSpPr/>
          <p:nvPr/>
        </p:nvCxnSpPr>
        <p:spPr>
          <a:xfrm>
            <a:off x="6991260"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7677060"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7852623" y="3572194"/>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6648360" y="22870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7505610" y="2200594"/>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6991260" y="22870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5619660" y="29728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6476910" y="2886394"/>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5962560" y="29728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4933860" y="3658605"/>
            <a:ext cx="342900" cy="0"/>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V="1">
            <a:off x="5276760" y="3487155"/>
            <a:ext cx="342900" cy="171450"/>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5276760" y="3658605"/>
            <a:ext cx="3429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933860" y="3487155"/>
            <a:ext cx="342900" cy="17145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5448210" y="3487155"/>
            <a:ext cx="174192" cy="0"/>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5448210" y="2557306"/>
            <a:ext cx="1371600" cy="369332"/>
          </a:xfrm>
          <a:prstGeom prst="rect">
            <a:avLst/>
          </a:prstGeom>
          <a:noFill/>
          <a:ln w="50800">
            <a:noFill/>
          </a:ln>
        </p:spPr>
        <p:txBody>
          <a:bodyPr wrap="square" rtlCol="0">
            <a:spAutoFit/>
          </a:bodyPr>
          <a:lstStyle/>
          <a:p>
            <a:pPr algn="ctr"/>
            <a:r>
              <a:rPr lang="en-US" dirty="0" smtClean="0"/>
              <a:t>Output</a:t>
            </a:r>
            <a:endParaRPr lang="en-US" dirty="0"/>
          </a:p>
        </p:txBody>
      </p:sp>
      <p:sp>
        <p:nvSpPr>
          <p:cNvPr id="108" name="TextBox 107"/>
          <p:cNvSpPr txBox="1"/>
          <p:nvPr/>
        </p:nvSpPr>
        <p:spPr>
          <a:xfrm>
            <a:off x="3219360"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cxnSp>
        <p:nvCxnSpPr>
          <p:cNvPr id="87" name="Straight Arrow Connector 86"/>
          <p:cNvCxnSpPr/>
          <p:nvPr/>
        </p:nvCxnSpPr>
        <p:spPr>
          <a:xfrm flipV="1">
            <a:off x="5410200" y="2819400"/>
            <a:ext cx="0" cy="685800"/>
          </a:xfrm>
          <a:prstGeom prst="straightConnector1">
            <a:avLst/>
          </a:prstGeom>
          <a:ln w="38100">
            <a:prstDash val="sysDot"/>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97241467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Transducer </a:t>
            </a:r>
            <a:r>
              <a:rPr lang="en-US" dirty="0" err="1" smtClean="0"/>
              <a:t>x</a:t>
            </a:r>
            <a:r>
              <a:rPr lang="en-US" dirty="0" err="1" smtClean="0">
                <a:sym typeface="Symbol"/>
              </a:rPr>
              <a:t></a:t>
            </a:r>
            <a:r>
              <a:rPr lang="en-US" dirty="0" err="1" smtClean="0"/>
              <a:t>y</a:t>
            </a:r>
            <a:endParaRPr lang="en-US" dirty="0"/>
          </a:p>
        </p:txBody>
      </p:sp>
      <p:sp>
        <p:nvSpPr>
          <p:cNvPr id="91" name="Explosion 2 90"/>
          <p:cNvSpPr/>
          <p:nvPr/>
        </p:nvSpPr>
        <p:spPr>
          <a:xfrm rot="989212">
            <a:off x="6443517" y="1726591"/>
            <a:ext cx="1637580" cy="1210173"/>
          </a:xfrm>
          <a:prstGeom prst="irregularSeal2">
            <a:avLst/>
          </a:prstGeom>
          <a:ln/>
        </p:spPr>
        <p:style>
          <a:lnRef idx="0">
            <a:schemeClr val="accent1"/>
          </a:lnRef>
          <a:fillRef idx="1003">
            <a:schemeClr val="dk1"/>
          </a:fillRef>
          <a:effectRef idx="3">
            <a:schemeClr val="accent1"/>
          </a:effectRef>
          <a:fontRef idx="minor">
            <a:schemeClr val="lt1"/>
          </a:fontRef>
        </p:style>
        <p:txBody>
          <a:bodyPr rtlCol="0" anchor="ctr"/>
          <a:lstStyle/>
          <a:p>
            <a:pPr algn="ctr"/>
            <a:endParaRPr lang="en-US"/>
          </a:p>
        </p:txBody>
      </p:sp>
      <p:sp>
        <p:nvSpPr>
          <p:cNvPr id="89" name="Oval 88"/>
          <p:cNvSpPr/>
          <p:nvPr/>
        </p:nvSpPr>
        <p:spPr>
          <a:xfrm>
            <a:off x="5448211" y="2629905"/>
            <a:ext cx="1371600" cy="857250"/>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8" name="TextBox 87"/>
          <p:cNvSpPr txBox="1"/>
          <p:nvPr/>
        </p:nvSpPr>
        <p:spPr>
          <a:xfrm>
            <a:off x="4933861" y="22870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x</a:t>
            </a:r>
            <a:endParaRPr lang="en-US" dirty="0">
              <a:solidFill>
                <a:schemeClr val="tx1">
                  <a:lumMod val="50000"/>
                  <a:lumOff val="50000"/>
                </a:schemeClr>
              </a:solidFill>
            </a:endParaRPr>
          </a:p>
        </p:txBody>
      </p:sp>
      <p:sp>
        <p:nvSpPr>
          <p:cNvPr id="72" name="TextBox 71"/>
          <p:cNvSpPr txBox="1"/>
          <p:nvPr/>
        </p:nvSpPr>
        <p:spPr>
          <a:xfrm>
            <a:off x="5619661" y="29728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83" name="TextBox 82"/>
          <p:cNvSpPr txBox="1"/>
          <p:nvPr/>
        </p:nvSpPr>
        <p:spPr>
          <a:xfrm>
            <a:off x="5962561" y="29728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y</a:t>
            </a:r>
            <a:endParaRPr lang="en-US" dirty="0">
              <a:solidFill>
                <a:schemeClr val="tx1">
                  <a:lumMod val="50000"/>
                  <a:lumOff val="50000"/>
                </a:schemeClr>
              </a:solidFill>
            </a:endParaRPr>
          </a:p>
        </p:txBody>
      </p:sp>
      <p:sp>
        <p:nvSpPr>
          <p:cNvPr id="65" name="TextBox 64"/>
          <p:cNvSpPr txBox="1"/>
          <p:nvPr/>
        </p:nvSpPr>
        <p:spPr>
          <a:xfrm>
            <a:off x="6648361" y="22870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68" name="TextBox 67"/>
          <p:cNvSpPr txBox="1"/>
          <p:nvPr/>
        </p:nvSpPr>
        <p:spPr>
          <a:xfrm>
            <a:off x="6991261" y="22870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sp>
        <p:nvSpPr>
          <p:cNvPr id="81" name="TextBox 80"/>
          <p:cNvSpPr txBox="1"/>
          <p:nvPr/>
        </p:nvSpPr>
        <p:spPr>
          <a:xfrm>
            <a:off x="6991261"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sp>
        <p:nvSpPr>
          <p:cNvPr id="82" name="TextBox 81"/>
          <p:cNvSpPr txBox="1"/>
          <p:nvPr/>
        </p:nvSpPr>
        <p:spPr>
          <a:xfrm>
            <a:off x="7677061"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cxnSp>
        <p:nvCxnSpPr>
          <p:cNvPr id="63" name="Straight Connector 62"/>
          <p:cNvCxnSpPr/>
          <p:nvPr/>
        </p:nvCxnSpPr>
        <p:spPr>
          <a:xfrm>
            <a:off x="3562261"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080724" y="3572194"/>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161961"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504861"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023324" y="3572194"/>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190661"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533561"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052024" y="3572194"/>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2190661"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43" name="TextBox 42"/>
          <p:cNvSpPr txBox="1"/>
          <p:nvPr/>
        </p:nvSpPr>
        <p:spPr>
          <a:xfrm>
            <a:off x="2533561"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cxnSp>
        <p:nvCxnSpPr>
          <p:cNvPr id="44" name="Straight Connector 43"/>
          <p:cNvCxnSpPr/>
          <p:nvPr/>
        </p:nvCxnSpPr>
        <p:spPr>
          <a:xfrm>
            <a:off x="1161961"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161961" y="4104589"/>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504861"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2190661"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533561"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219361"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3562261"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1504861"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x</a:t>
            </a:r>
            <a:endParaRPr lang="en-US" dirty="0">
              <a:solidFill>
                <a:schemeClr val="tx1">
                  <a:lumMod val="50000"/>
                  <a:lumOff val="50000"/>
                </a:schemeClr>
              </a:solidFill>
            </a:endParaRPr>
          </a:p>
        </p:txBody>
      </p:sp>
      <p:sp>
        <p:nvSpPr>
          <p:cNvPr id="67" name="TextBox 66"/>
          <p:cNvSpPr txBox="1"/>
          <p:nvPr/>
        </p:nvSpPr>
        <p:spPr>
          <a:xfrm>
            <a:off x="1161961"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71" name="TextBox 70"/>
          <p:cNvSpPr txBox="1"/>
          <p:nvPr/>
        </p:nvSpPr>
        <p:spPr>
          <a:xfrm>
            <a:off x="3562261"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cxnSp>
        <p:nvCxnSpPr>
          <p:cNvPr id="100" name="Straight Connector 99"/>
          <p:cNvCxnSpPr/>
          <p:nvPr/>
        </p:nvCxnSpPr>
        <p:spPr>
          <a:xfrm>
            <a:off x="4933861" y="4104589"/>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933861"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5619661"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5962561"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6648361"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6991261"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7677061"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5962561"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6648361"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6823924" y="3572194"/>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5962561"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y</a:t>
            </a:r>
            <a:endParaRPr lang="en-US" dirty="0">
              <a:solidFill>
                <a:schemeClr val="tx1">
                  <a:lumMod val="50000"/>
                  <a:lumOff val="50000"/>
                </a:schemeClr>
              </a:solidFill>
            </a:endParaRPr>
          </a:p>
        </p:txBody>
      </p:sp>
      <p:sp>
        <p:nvSpPr>
          <p:cNvPr id="131" name="TextBox 130"/>
          <p:cNvSpPr txBox="1"/>
          <p:nvPr/>
        </p:nvSpPr>
        <p:spPr>
          <a:xfrm>
            <a:off x="6648361"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cxnSp>
        <p:nvCxnSpPr>
          <p:cNvPr id="73" name="Straight Connector 72"/>
          <p:cNvCxnSpPr/>
          <p:nvPr/>
        </p:nvCxnSpPr>
        <p:spPr>
          <a:xfrm>
            <a:off x="4933861"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5619661"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5795224" y="3572194"/>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4933861"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x</a:t>
            </a:r>
            <a:endParaRPr lang="en-US" dirty="0">
              <a:solidFill>
                <a:schemeClr val="tx1">
                  <a:lumMod val="50000"/>
                  <a:lumOff val="50000"/>
                </a:schemeClr>
              </a:solidFill>
            </a:endParaRPr>
          </a:p>
        </p:txBody>
      </p:sp>
      <p:sp>
        <p:nvSpPr>
          <p:cNvPr id="77" name="TextBox 76"/>
          <p:cNvSpPr txBox="1"/>
          <p:nvPr/>
        </p:nvSpPr>
        <p:spPr>
          <a:xfrm>
            <a:off x="5619661"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cxnSp>
        <p:nvCxnSpPr>
          <p:cNvPr id="78" name="Straight Connector 77"/>
          <p:cNvCxnSpPr/>
          <p:nvPr/>
        </p:nvCxnSpPr>
        <p:spPr>
          <a:xfrm>
            <a:off x="6991261"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7677061"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7852624" y="3572194"/>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6648361" y="22870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7505611" y="2200594"/>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6991261" y="22870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5619661" y="29728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6476911" y="2886394"/>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5962561" y="29728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5448211" y="2200594"/>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933861" y="22870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5448211" y="2557306"/>
            <a:ext cx="1371600" cy="369332"/>
          </a:xfrm>
          <a:prstGeom prst="rect">
            <a:avLst/>
          </a:prstGeom>
          <a:noFill/>
          <a:ln w="50800">
            <a:noFill/>
          </a:ln>
        </p:spPr>
        <p:txBody>
          <a:bodyPr wrap="square" rtlCol="0">
            <a:spAutoFit/>
          </a:bodyPr>
          <a:lstStyle/>
          <a:p>
            <a:pPr algn="ctr"/>
            <a:r>
              <a:rPr lang="en-US" dirty="0" smtClean="0"/>
              <a:t>Output</a:t>
            </a:r>
            <a:endParaRPr lang="en-US" dirty="0"/>
          </a:p>
        </p:txBody>
      </p:sp>
      <p:sp>
        <p:nvSpPr>
          <p:cNvPr id="94" name="TextBox 93"/>
          <p:cNvSpPr txBox="1"/>
          <p:nvPr/>
        </p:nvSpPr>
        <p:spPr>
          <a:xfrm>
            <a:off x="3219361"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cxnSp>
        <p:nvCxnSpPr>
          <p:cNvPr id="93" name="Straight Arrow Connector 92"/>
          <p:cNvCxnSpPr/>
          <p:nvPr/>
        </p:nvCxnSpPr>
        <p:spPr>
          <a:xfrm flipH="1">
            <a:off x="3366260" y="2567835"/>
            <a:ext cx="3086010" cy="1004360"/>
          </a:xfrm>
          <a:prstGeom prst="straightConnector1">
            <a:avLst/>
          </a:prstGeom>
          <a:ln w="38100">
            <a:prstDash val="sysDot"/>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62226692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Transducer </a:t>
            </a:r>
            <a:r>
              <a:rPr lang="en-US" dirty="0" err="1" smtClean="0"/>
              <a:t>x</a:t>
            </a:r>
            <a:r>
              <a:rPr lang="en-US" dirty="0" err="1" smtClean="0">
                <a:sym typeface="Symbol"/>
              </a:rPr>
              <a:t></a:t>
            </a:r>
            <a:r>
              <a:rPr lang="en-US" dirty="0" err="1" smtClean="0"/>
              <a:t>y</a:t>
            </a:r>
            <a:endParaRPr lang="en-US" dirty="0"/>
          </a:p>
        </p:txBody>
      </p:sp>
      <p:cxnSp>
        <p:nvCxnSpPr>
          <p:cNvPr id="93" name="Straight Connector 92"/>
          <p:cNvCxnSpPr/>
          <p:nvPr/>
        </p:nvCxnSpPr>
        <p:spPr>
          <a:xfrm>
            <a:off x="4080724" y="3572194"/>
            <a:ext cx="170079" cy="86411"/>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9" name="Oval 88"/>
          <p:cNvSpPr/>
          <p:nvPr/>
        </p:nvSpPr>
        <p:spPr>
          <a:xfrm>
            <a:off x="5448211" y="2629905"/>
            <a:ext cx="1371600" cy="857250"/>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8" name="TextBox 87"/>
          <p:cNvSpPr txBox="1"/>
          <p:nvPr/>
        </p:nvSpPr>
        <p:spPr>
          <a:xfrm>
            <a:off x="4933861" y="22870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x</a:t>
            </a:r>
            <a:endParaRPr lang="en-US" dirty="0">
              <a:solidFill>
                <a:schemeClr val="tx1">
                  <a:lumMod val="50000"/>
                  <a:lumOff val="50000"/>
                </a:schemeClr>
              </a:solidFill>
            </a:endParaRPr>
          </a:p>
        </p:txBody>
      </p:sp>
      <p:sp>
        <p:nvSpPr>
          <p:cNvPr id="72" name="TextBox 71"/>
          <p:cNvSpPr txBox="1"/>
          <p:nvPr/>
        </p:nvSpPr>
        <p:spPr>
          <a:xfrm>
            <a:off x="5619661" y="29728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83" name="TextBox 82"/>
          <p:cNvSpPr txBox="1"/>
          <p:nvPr/>
        </p:nvSpPr>
        <p:spPr>
          <a:xfrm>
            <a:off x="5962561" y="29728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y</a:t>
            </a:r>
            <a:endParaRPr lang="en-US" dirty="0">
              <a:solidFill>
                <a:schemeClr val="tx1">
                  <a:lumMod val="50000"/>
                  <a:lumOff val="50000"/>
                </a:schemeClr>
              </a:solidFill>
            </a:endParaRPr>
          </a:p>
        </p:txBody>
      </p:sp>
      <p:sp>
        <p:nvSpPr>
          <p:cNvPr id="65" name="TextBox 64"/>
          <p:cNvSpPr txBox="1"/>
          <p:nvPr/>
        </p:nvSpPr>
        <p:spPr>
          <a:xfrm>
            <a:off x="3219361"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81" name="TextBox 80"/>
          <p:cNvSpPr txBox="1"/>
          <p:nvPr/>
        </p:nvSpPr>
        <p:spPr>
          <a:xfrm>
            <a:off x="6991261"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sp>
        <p:nvSpPr>
          <p:cNvPr id="82" name="TextBox 81"/>
          <p:cNvSpPr txBox="1"/>
          <p:nvPr/>
        </p:nvSpPr>
        <p:spPr>
          <a:xfrm>
            <a:off x="7677061"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cxnSp>
        <p:nvCxnSpPr>
          <p:cNvPr id="23" name="Straight Connector 22"/>
          <p:cNvCxnSpPr/>
          <p:nvPr/>
        </p:nvCxnSpPr>
        <p:spPr>
          <a:xfrm>
            <a:off x="1161961"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504861"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023324" y="3572194"/>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190661"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533561"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052024" y="3572194"/>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2190661"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43" name="TextBox 42"/>
          <p:cNvSpPr txBox="1"/>
          <p:nvPr/>
        </p:nvSpPr>
        <p:spPr>
          <a:xfrm>
            <a:off x="2533561"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cxnSp>
        <p:nvCxnSpPr>
          <p:cNvPr id="44" name="Straight Connector 43"/>
          <p:cNvCxnSpPr/>
          <p:nvPr/>
        </p:nvCxnSpPr>
        <p:spPr>
          <a:xfrm>
            <a:off x="1161961"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161961" y="4104589"/>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504861"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2190661"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533561"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219361"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3562261"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1504861"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x</a:t>
            </a:r>
            <a:endParaRPr lang="en-US" dirty="0">
              <a:solidFill>
                <a:schemeClr val="tx1">
                  <a:lumMod val="50000"/>
                  <a:lumOff val="50000"/>
                </a:schemeClr>
              </a:solidFill>
            </a:endParaRPr>
          </a:p>
        </p:txBody>
      </p:sp>
      <p:sp>
        <p:nvSpPr>
          <p:cNvPr id="67" name="TextBox 66"/>
          <p:cNvSpPr txBox="1"/>
          <p:nvPr/>
        </p:nvSpPr>
        <p:spPr>
          <a:xfrm>
            <a:off x="1161961"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71" name="TextBox 70"/>
          <p:cNvSpPr txBox="1"/>
          <p:nvPr/>
        </p:nvSpPr>
        <p:spPr>
          <a:xfrm>
            <a:off x="3562261"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cxnSp>
        <p:nvCxnSpPr>
          <p:cNvPr id="100" name="Straight Connector 99"/>
          <p:cNvCxnSpPr/>
          <p:nvPr/>
        </p:nvCxnSpPr>
        <p:spPr>
          <a:xfrm>
            <a:off x="4933861" y="4104589"/>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933861"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5619661"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5962561"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6648361"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6991261"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7677061"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5962561"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6648361"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6823924" y="3572194"/>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5962561"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y</a:t>
            </a:r>
            <a:endParaRPr lang="en-US" dirty="0">
              <a:solidFill>
                <a:schemeClr val="tx1">
                  <a:lumMod val="50000"/>
                  <a:lumOff val="50000"/>
                </a:schemeClr>
              </a:solidFill>
            </a:endParaRPr>
          </a:p>
        </p:txBody>
      </p:sp>
      <p:sp>
        <p:nvSpPr>
          <p:cNvPr id="131" name="TextBox 130"/>
          <p:cNvSpPr txBox="1"/>
          <p:nvPr/>
        </p:nvSpPr>
        <p:spPr>
          <a:xfrm>
            <a:off x="6648361"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cxnSp>
        <p:nvCxnSpPr>
          <p:cNvPr id="73" name="Straight Connector 72"/>
          <p:cNvCxnSpPr/>
          <p:nvPr/>
        </p:nvCxnSpPr>
        <p:spPr>
          <a:xfrm>
            <a:off x="4933861"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5619661"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5795224" y="3572194"/>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4933861"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x</a:t>
            </a:r>
            <a:endParaRPr lang="en-US" dirty="0">
              <a:solidFill>
                <a:schemeClr val="tx1">
                  <a:lumMod val="50000"/>
                  <a:lumOff val="50000"/>
                </a:schemeClr>
              </a:solidFill>
            </a:endParaRPr>
          </a:p>
        </p:txBody>
      </p:sp>
      <p:sp>
        <p:nvSpPr>
          <p:cNvPr id="77" name="TextBox 76"/>
          <p:cNvSpPr txBox="1"/>
          <p:nvPr/>
        </p:nvSpPr>
        <p:spPr>
          <a:xfrm>
            <a:off x="5619661"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cxnSp>
        <p:nvCxnSpPr>
          <p:cNvPr id="78" name="Straight Connector 77"/>
          <p:cNvCxnSpPr/>
          <p:nvPr/>
        </p:nvCxnSpPr>
        <p:spPr>
          <a:xfrm>
            <a:off x="6991261"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7677061"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7852624" y="3572194"/>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219361"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5619661" y="29728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6476911" y="2886394"/>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5962561" y="29728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5448211" y="2200594"/>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933861" y="22870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3905161" y="3658605"/>
            <a:ext cx="342900" cy="0"/>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3562261" y="3487155"/>
            <a:ext cx="342900" cy="171450"/>
          </a:xfrm>
          <a:prstGeom prst="line">
            <a:avLst/>
          </a:prstGeom>
          <a:ln w="508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4076611" y="3487155"/>
            <a:ext cx="174192"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3562261" y="3658605"/>
            <a:ext cx="3429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V="1">
            <a:off x="3905161" y="3487155"/>
            <a:ext cx="342900" cy="17145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5448211" y="2557306"/>
            <a:ext cx="1371600" cy="369332"/>
          </a:xfrm>
          <a:prstGeom prst="rect">
            <a:avLst/>
          </a:prstGeom>
          <a:noFill/>
          <a:ln w="50800">
            <a:noFill/>
          </a:ln>
        </p:spPr>
        <p:txBody>
          <a:bodyPr wrap="square" rtlCol="0">
            <a:spAutoFit/>
          </a:bodyPr>
          <a:lstStyle/>
          <a:p>
            <a:pPr algn="ctr"/>
            <a:r>
              <a:rPr lang="en-US" dirty="0" smtClean="0"/>
              <a:t>Output</a:t>
            </a:r>
            <a:endParaRPr lang="en-US" dirty="0"/>
          </a:p>
        </p:txBody>
      </p:sp>
      <p:cxnSp>
        <p:nvCxnSpPr>
          <p:cNvPr id="69" name="Straight Arrow Connector 68"/>
          <p:cNvCxnSpPr/>
          <p:nvPr/>
        </p:nvCxnSpPr>
        <p:spPr>
          <a:xfrm flipV="1">
            <a:off x="3733711" y="2762250"/>
            <a:ext cx="0" cy="685800"/>
          </a:xfrm>
          <a:prstGeom prst="straightConnector1">
            <a:avLst/>
          </a:prstGeom>
          <a:ln w="38100">
            <a:prstDash val="sysDot"/>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83835887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Transducer </a:t>
            </a:r>
            <a:r>
              <a:rPr lang="en-US" dirty="0" err="1" smtClean="0"/>
              <a:t>x</a:t>
            </a:r>
            <a:r>
              <a:rPr lang="en-US" dirty="0" err="1" smtClean="0">
                <a:sym typeface="Symbol"/>
              </a:rPr>
              <a:t></a:t>
            </a:r>
            <a:r>
              <a:rPr lang="en-US" dirty="0" err="1" smtClean="0"/>
              <a:t>y</a:t>
            </a:r>
            <a:endParaRPr lang="en-US" dirty="0"/>
          </a:p>
        </p:txBody>
      </p:sp>
      <p:sp>
        <p:nvSpPr>
          <p:cNvPr id="91" name="Oval 90"/>
          <p:cNvSpPr/>
          <p:nvPr/>
        </p:nvSpPr>
        <p:spPr>
          <a:xfrm>
            <a:off x="5448210" y="2629905"/>
            <a:ext cx="1371600" cy="857250"/>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0" name="TextBox 89"/>
          <p:cNvSpPr txBox="1"/>
          <p:nvPr/>
        </p:nvSpPr>
        <p:spPr>
          <a:xfrm>
            <a:off x="3562260" y="22870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sp>
        <p:nvSpPr>
          <p:cNvPr id="88" name="TextBox 87"/>
          <p:cNvSpPr txBox="1"/>
          <p:nvPr/>
        </p:nvSpPr>
        <p:spPr>
          <a:xfrm>
            <a:off x="4933860" y="22870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x</a:t>
            </a:r>
            <a:endParaRPr lang="en-US" dirty="0">
              <a:solidFill>
                <a:schemeClr val="tx1">
                  <a:lumMod val="50000"/>
                  <a:lumOff val="50000"/>
                </a:schemeClr>
              </a:solidFill>
            </a:endParaRPr>
          </a:p>
        </p:txBody>
      </p:sp>
      <p:sp>
        <p:nvSpPr>
          <p:cNvPr id="72" name="TextBox 71"/>
          <p:cNvSpPr txBox="1"/>
          <p:nvPr/>
        </p:nvSpPr>
        <p:spPr>
          <a:xfrm>
            <a:off x="5619660" y="29728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83" name="TextBox 82"/>
          <p:cNvSpPr txBox="1"/>
          <p:nvPr/>
        </p:nvSpPr>
        <p:spPr>
          <a:xfrm>
            <a:off x="5962560" y="29728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y</a:t>
            </a:r>
            <a:endParaRPr lang="en-US" dirty="0">
              <a:solidFill>
                <a:schemeClr val="tx1">
                  <a:lumMod val="50000"/>
                  <a:lumOff val="50000"/>
                </a:schemeClr>
              </a:solidFill>
            </a:endParaRPr>
          </a:p>
        </p:txBody>
      </p:sp>
      <p:sp>
        <p:nvSpPr>
          <p:cNvPr id="65" name="TextBox 64"/>
          <p:cNvSpPr txBox="1"/>
          <p:nvPr/>
        </p:nvSpPr>
        <p:spPr>
          <a:xfrm>
            <a:off x="3219360"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68" name="TextBox 67"/>
          <p:cNvSpPr txBox="1"/>
          <p:nvPr/>
        </p:nvSpPr>
        <p:spPr>
          <a:xfrm>
            <a:off x="3562260"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sp>
        <p:nvSpPr>
          <p:cNvPr id="81" name="TextBox 80"/>
          <p:cNvSpPr txBox="1"/>
          <p:nvPr/>
        </p:nvSpPr>
        <p:spPr>
          <a:xfrm>
            <a:off x="6991260"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sp>
        <p:nvSpPr>
          <p:cNvPr id="82" name="TextBox 81"/>
          <p:cNvSpPr txBox="1"/>
          <p:nvPr/>
        </p:nvSpPr>
        <p:spPr>
          <a:xfrm>
            <a:off x="7677060"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cxnSp>
        <p:nvCxnSpPr>
          <p:cNvPr id="23" name="Straight Connector 22"/>
          <p:cNvCxnSpPr/>
          <p:nvPr/>
        </p:nvCxnSpPr>
        <p:spPr>
          <a:xfrm>
            <a:off x="1161960"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504860"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023323" y="3572194"/>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190660"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533560"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052023" y="3572194"/>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2190660"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43" name="TextBox 42"/>
          <p:cNvSpPr txBox="1"/>
          <p:nvPr/>
        </p:nvSpPr>
        <p:spPr>
          <a:xfrm>
            <a:off x="2533560"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cxnSp>
        <p:nvCxnSpPr>
          <p:cNvPr id="44" name="Straight Connector 43"/>
          <p:cNvCxnSpPr/>
          <p:nvPr/>
        </p:nvCxnSpPr>
        <p:spPr>
          <a:xfrm>
            <a:off x="1161960"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161960" y="4104589"/>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504860"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2190660"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533560"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219360"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3562260"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1504860"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x</a:t>
            </a:r>
            <a:endParaRPr lang="en-US" dirty="0">
              <a:solidFill>
                <a:schemeClr val="tx1">
                  <a:lumMod val="50000"/>
                  <a:lumOff val="50000"/>
                </a:schemeClr>
              </a:solidFill>
            </a:endParaRPr>
          </a:p>
        </p:txBody>
      </p:sp>
      <p:sp>
        <p:nvSpPr>
          <p:cNvPr id="67" name="TextBox 66"/>
          <p:cNvSpPr txBox="1"/>
          <p:nvPr/>
        </p:nvSpPr>
        <p:spPr>
          <a:xfrm>
            <a:off x="1161960"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cxnSp>
        <p:nvCxnSpPr>
          <p:cNvPr id="100" name="Straight Connector 99"/>
          <p:cNvCxnSpPr/>
          <p:nvPr/>
        </p:nvCxnSpPr>
        <p:spPr>
          <a:xfrm>
            <a:off x="4933860" y="4104589"/>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933860"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5619660"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5962560"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6648360"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6991260"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7677060"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5962560"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6648360"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6823923" y="3572194"/>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5962560"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y</a:t>
            </a:r>
            <a:endParaRPr lang="en-US" dirty="0">
              <a:solidFill>
                <a:schemeClr val="tx1">
                  <a:lumMod val="50000"/>
                  <a:lumOff val="50000"/>
                </a:schemeClr>
              </a:solidFill>
            </a:endParaRPr>
          </a:p>
        </p:txBody>
      </p:sp>
      <p:sp>
        <p:nvSpPr>
          <p:cNvPr id="131" name="TextBox 130"/>
          <p:cNvSpPr txBox="1"/>
          <p:nvPr/>
        </p:nvSpPr>
        <p:spPr>
          <a:xfrm>
            <a:off x="6648360"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cxnSp>
        <p:nvCxnSpPr>
          <p:cNvPr id="73" name="Straight Connector 72"/>
          <p:cNvCxnSpPr/>
          <p:nvPr/>
        </p:nvCxnSpPr>
        <p:spPr>
          <a:xfrm>
            <a:off x="4933860"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5619660"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5795223" y="3572194"/>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4933860" y="3658605"/>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x</a:t>
            </a:r>
            <a:endParaRPr lang="en-US" dirty="0">
              <a:solidFill>
                <a:schemeClr val="tx1">
                  <a:lumMod val="50000"/>
                  <a:lumOff val="50000"/>
                </a:schemeClr>
              </a:solidFill>
            </a:endParaRPr>
          </a:p>
        </p:txBody>
      </p:sp>
      <p:sp>
        <p:nvSpPr>
          <p:cNvPr id="77" name="TextBox 76"/>
          <p:cNvSpPr txBox="1"/>
          <p:nvPr/>
        </p:nvSpPr>
        <p:spPr>
          <a:xfrm>
            <a:off x="5619660" y="3658605"/>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cxnSp>
        <p:nvCxnSpPr>
          <p:cNvPr id="78" name="Straight Connector 77"/>
          <p:cNvCxnSpPr/>
          <p:nvPr/>
        </p:nvCxnSpPr>
        <p:spPr>
          <a:xfrm>
            <a:off x="6991260"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7677060"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7852623" y="3572194"/>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219360" y="36586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4076610" y="3572194"/>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3562260" y="36586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5619660" y="2972805"/>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6476910" y="2886394"/>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5962560" y="29728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5448210" y="2200594"/>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933860" y="22870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3562260" y="2287005"/>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4080723" y="2200594"/>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5448210" y="2557306"/>
            <a:ext cx="1371600" cy="369332"/>
          </a:xfrm>
          <a:prstGeom prst="rect">
            <a:avLst/>
          </a:prstGeom>
          <a:noFill/>
          <a:ln w="50800">
            <a:noFill/>
          </a:ln>
        </p:spPr>
        <p:txBody>
          <a:bodyPr wrap="square" rtlCol="0">
            <a:spAutoFit/>
          </a:bodyPr>
          <a:lstStyle/>
          <a:p>
            <a:pPr algn="ctr"/>
            <a:r>
              <a:rPr lang="en-US" dirty="0" smtClean="0"/>
              <a:t>Output</a:t>
            </a:r>
            <a:endParaRPr lang="en-US" dirty="0"/>
          </a:p>
        </p:txBody>
      </p:sp>
    </p:spTree>
    <p:extLst>
      <p:ext uri="{BB962C8B-B14F-4D97-AF65-F5344CB8AC3E}">
        <p14:creationId xmlns:p14="http://schemas.microsoft.com/office/powerpoint/2010/main" val="55639498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Straight Connector 58"/>
          <p:cNvCxnSpPr/>
          <p:nvPr/>
        </p:nvCxnSpPr>
        <p:spPr>
          <a:xfrm>
            <a:off x="5448300" y="2199591"/>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3562350" y="2286001"/>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sp>
        <p:nvSpPr>
          <p:cNvPr id="88" name="TextBox 87"/>
          <p:cNvSpPr txBox="1"/>
          <p:nvPr/>
        </p:nvSpPr>
        <p:spPr>
          <a:xfrm>
            <a:off x="4933950" y="2286001"/>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x</a:t>
            </a:r>
            <a:endParaRPr lang="en-US" dirty="0">
              <a:solidFill>
                <a:schemeClr val="tx1">
                  <a:lumMod val="50000"/>
                  <a:lumOff val="50000"/>
                </a:schemeClr>
              </a:solidFill>
            </a:endParaRPr>
          </a:p>
        </p:txBody>
      </p:sp>
      <p:sp>
        <p:nvSpPr>
          <p:cNvPr id="65" name="TextBox 64"/>
          <p:cNvSpPr txBox="1"/>
          <p:nvPr/>
        </p:nvSpPr>
        <p:spPr>
          <a:xfrm>
            <a:off x="3219450" y="3657601"/>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68" name="TextBox 67"/>
          <p:cNvSpPr txBox="1"/>
          <p:nvPr/>
        </p:nvSpPr>
        <p:spPr>
          <a:xfrm>
            <a:off x="3562350" y="3657601"/>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sp>
        <p:nvSpPr>
          <p:cNvPr id="81" name="TextBox 80"/>
          <p:cNvSpPr txBox="1"/>
          <p:nvPr/>
        </p:nvSpPr>
        <p:spPr>
          <a:xfrm>
            <a:off x="6991350" y="3657601"/>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sp>
        <p:nvSpPr>
          <p:cNvPr id="82" name="TextBox 81"/>
          <p:cNvSpPr txBox="1"/>
          <p:nvPr/>
        </p:nvSpPr>
        <p:spPr>
          <a:xfrm>
            <a:off x="7677150" y="3657601"/>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cxnSp>
        <p:nvCxnSpPr>
          <p:cNvPr id="23" name="Straight Connector 22"/>
          <p:cNvCxnSpPr/>
          <p:nvPr/>
        </p:nvCxnSpPr>
        <p:spPr>
          <a:xfrm>
            <a:off x="1162050" y="3657601"/>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504950" y="3657601"/>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023413" y="3571191"/>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190750" y="3657601"/>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533650" y="3657601"/>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052113" y="3571191"/>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2190750" y="3657601"/>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43" name="TextBox 42"/>
          <p:cNvSpPr txBox="1"/>
          <p:nvPr/>
        </p:nvSpPr>
        <p:spPr>
          <a:xfrm>
            <a:off x="2533650" y="3657601"/>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a</a:t>
            </a:r>
            <a:endParaRPr lang="en-US" dirty="0">
              <a:solidFill>
                <a:schemeClr val="tx1">
                  <a:lumMod val="50000"/>
                  <a:lumOff val="50000"/>
                </a:schemeClr>
              </a:solidFill>
            </a:endParaRPr>
          </a:p>
        </p:txBody>
      </p:sp>
      <p:cxnSp>
        <p:nvCxnSpPr>
          <p:cNvPr id="44" name="Straight Connector 43"/>
          <p:cNvCxnSpPr/>
          <p:nvPr/>
        </p:nvCxnSpPr>
        <p:spPr>
          <a:xfrm>
            <a:off x="1162050"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162050" y="4104589"/>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504950"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2190750"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533650"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219450"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3562350"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1504950" y="3657601"/>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x</a:t>
            </a:r>
            <a:endParaRPr lang="en-US" dirty="0">
              <a:solidFill>
                <a:schemeClr val="tx1">
                  <a:lumMod val="50000"/>
                  <a:lumOff val="50000"/>
                </a:schemeClr>
              </a:solidFill>
            </a:endParaRPr>
          </a:p>
        </p:txBody>
      </p:sp>
      <p:sp>
        <p:nvSpPr>
          <p:cNvPr id="67" name="TextBox 66"/>
          <p:cNvSpPr txBox="1"/>
          <p:nvPr/>
        </p:nvSpPr>
        <p:spPr>
          <a:xfrm>
            <a:off x="1162050" y="3657601"/>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cxnSp>
        <p:nvCxnSpPr>
          <p:cNvPr id="100" name="Straight Connector 99"/>
          <p:cNvCxnSpPr/>
          <p:nvPr/>
        </p:nvCxnSpPr>
        <p:spPr>
          <a:xfrm>
            <a:off x="4933950" y="4104589"/>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933950"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5619750"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5962650"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6648450"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6991350" y="4104589"/>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7677150" y="4104589"/>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5962650" y="3657601"/>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6648450" y="3657601"/>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6824013" y="3571191"/>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5962650" y="3657601"/>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y</a:t>
            </a:r>
            <a:endParaRPr lang="en-US" dirty="0">
              <a:solidFill>
                <a:schemeClr val="tx1">
                  <a:lumMod val="50000"/>
                  <a:lumOff val="50000"/>
                </a:schemeClr>
              </a:solidFill>
            </a:endParaRPr>
          </a:p>
        </p:txBody>
      </p:sp>
      <p:sp>
        <p:nvSpPr>
          <p:cNvPr id="131" name="TextBox 130"/>
          <p:cNvSpPr txBox="1"/>
          <p:nvPr/>
        </p:nvSpPr>
        <p:spPr>
          <a:xfrm>
            <a:off x="6648450" y="3657601"/>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cxnSp>
        <p:nvCxnSpPr>
          <p:cNvPr id="73" name="Straight Connector 72"/>
          <p:cNvCxnSpPr/>
          <p:nvPr/>
        </p:nvCxnSpPr>
        <p:spPr>
          <a:xfrm>
            <a:off x="4933950" y="3657601"/>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5619750" y="3657601"/>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5795313" y="3571191"/>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4933950" y="3657601"/>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x</a:t>
            </a:r>
            <a:endParaRPr lang="en-US" dirty="0">
              <a:solidFill>
                <a:schemeClr val="tx1">
                  <a:lumMod val="50000"/>
                  <a:lumOff val="50000"/>
                </a:schemeClr>
              </a:solidFill>
            </a:endParaRPr>
          </a:p>
        </p:txBody>
      </p:sp>
      <p:sp>
        <p:nvSpPr>
          <p:cNvPr id="77" name="TextBox 76"/>
          <p:cNvSpPr txBox="1"/>
          <p:nvPr/>
        </p:nvSpPr>
        <p:spPr>
          <a:xfrm>
            <a:off x="5619750" y="3657601"/>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cxnSp>
        <p:nvCxnSpPr>
          <p:cNvPr id="78" name="Straight Connector 77"/>
          <p:cNvCxnSpPr/>
          <p:nvPr/>
        </p:nvCxnSpPr>
        <p:spPr>
          <a:xfrm>
            <a:off x="6991350" y="3657601"/>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7677150" y="3657601"/>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7852713" y="3571191"/>
            <a:ext cx="170079" cy="8641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219450" y="3657601"/>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4076700" y="3571191"/>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3562350" y="3657601"/>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933950" y="2286001"/>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3562350" y="2286001"/>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4080813" y="2199591"/>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Transducer </a:t>
            </a:r>
            <a:r>
              <a:rPr lang="en-US" dirty="0" err="1" smtClean="0"/>
              <a:t>x</a:t>
            </a:r>
            <a:r>
              <a:rPr lang="en-US" dirty="0" err="1" smtClean="0">
                <a:sym typeface="Symbol"/>
              </a:rPr>
              <a:t></a:t>
            </a:r>
            <a:r>
              <a:rPr lang="en-US" dirty="0" err="1" smtClean="0"/>
              <a:t>y</a:t>
            </a:r>
            <a:endParaRPr lang="en-US" dirty="0"/>
          </a:p>
        </p:txBody>
      </p:sp>
      <p:sp>
        <p:nvSpPr>
          <p:cNvPr id="71" name="TextBox 70"/>
          <p:cNvSpPr txBox="1"/>
          <p:nvPr/>
        </p:nvSpPr>
        <p:spPr>
          <a:xfrm>
            <a:off x="970643" y="4541925"/>
            <a:ext cx="7061549" cy="1569660"/>
          </a:xfrm>
          <a:prstGeom prst="rect">
            <a:avLst/>
          </a:prstGeom>
          <a:noFill/>
        </p:spPr>
        <p:txBody>
          <a:bodyPr wrap="none" rtlCol="0">
            <a:spAutoFit/>
          </a:bodyPr>
          <a:lstStyle/>
          <a:p>
            <a:r>
              <a:rPr lang="en-US" sz="2400" dirty="0" smtClean="0"/>
              <a:t>Done.</a:t>
            </a:r>
          </a:p>
          <a:p>
            <a:endParaRPr lang="en-US" sz="2400" dirty="0"/>
          </a:p>
          <a:p>
            <a:r>
              <a:rPr lang="en-US" sz="2400" dirty="0" smtClean="0"/>
              <a:t>N.B. the gate is consumed: it is the energy </a:t>
            </a:r>
            <a:r>
              <a:rPr lang="en-US" sz="2400" dirty="0" smtClean="0"/>
              <a:t>source </a:t>
            </a:r>
            <a:endParaRPr lang="en-US" sz="2400" dirty="0"/>
          </a:p>
        </p:txBody>
      </p:sp>
      <p:sp>
        <p:nvSpPr>
          <p:cNvPr id="92" name="Rectangle 91"/>
          <p:cNvSpPr/>
          <p:nvPr/>
        </p:nvSpPr>
        <p:spPr>
          <a:xfrm>
            <a:off x="990600" y="1943101"/>
            <a:ext cx="7372350" cy="2571750"/>
          </a:xfrm>
          <a:prstGeom prst="rect">
            <a:avLst/>
          </a:prstGeom>
          <a:solidFill>
            <a:schemeClr val="bg1">
              <a:alpha val="8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5448300" y="2628901"/>
            <a:ext cx="1371600" cy="857250"/>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4" name="TextBox 93"/>
          <p:cNvSpPr txBox="1"/>
          <p:nvPr/>
        </p:nvSpPr>
        <p:spPr>
          <a:xfrm>
            <a:off x="5619750" y="2971801"/>
            <a:ext cx="342900" cy="369332"/>
          </a:xfrm>
          <a:prstGeom prst="rect">
            <a:avLst/>
          </a:prstGeom>
          <a:noFill/>
          <a:ln w="50800">
            <a:noFill/>
          </a:ln>
        </p:spPr>
        <p:txBody>
          <a:bodyPr wrap="square" rtlCol="0">
            <a:spAutoFit/>
          </a:bodyPr>
          <a:lstStyle/>
          <a:p>
            <a:pPr algn="ctr"/>
            <a:r>
              <a:rPr lang="en-US" dirty="0" smtClean="0">
                <a:solidFill>
                  <a:srgbClr val="FF0000"/>
                </a:solidFill>
              </a:rPr>
              <a:t>t</a:t>
            </a:r>
            <a:endParaRPr lang="en-US" dirty="0">
              <a:solidFill>
                <a:srgbClr val="FF0000"/>
              </a:solidFill>
            </a:endParaRPr>
          </a:p>
        </p:txBody>
      </p:sp>
      <p:sp>
        <p:nvSpPr>
          <p:cNvPr id="95" name="TextBox 94"/>
          <p:cNvSpPr txBox="1"/>
          <p:nvPr/>
        </p:nvSpPr>
        <p:spPr>
          <a:xfrm>
            <a:off x="5962650" y="2971801"/>
            <a:ext cx="685800" cy="369332"/>
          </a:xfrm>
          <a:prstGeom prst="rect">
            <a:avLst/>
          </a:prstGeom>
          <a:noFill/>
          <a:ln w="50800">
            <a:noFill/>
          </a:ln>
        </p:spPr>
        <p:txBody>
          <a:bodyPr wrap="square" rtlCol="0">
            <a:spAutoFit/>
          </a:bodyPr>
          <a:lstStyle/>
          <a:p>
            <a:pPr algn="ctr"/>
            <a:r>
              <a:rPr lang="en-US" dirty="0" smtClean="0">
                <a:solidFill>
                  <a:schemeClr val="tx1">
                    <a:lumMod val="50000"/>
                    <a:lumOff val="50000"/>
                  </a:schemeClr>
                </a:solidFill>
              </a:rPr>
              <a:t>y</a:t>
            </a:r>
            <a:endParaRPr lang="en-US" dirty="0">
              <a:solidFill>
                <a:schemeClr val="tx1">
                  <a:lumMod val="50000"/>
                  <a:lumOff val="50000"/>
                </a:schemeClr>
              </a:solidFill>
            </a:endParaRPr>
          </a:p>
        </p:txBody>
      </p:sp>
      <p:cxnSp>
        <p:nvCxnSpPr>
          <p:cNvPr id="96" name="Straight Connector 95"/>
          <p:cNvCxnSpPr/>
          <p:nvPr/>
        </p:nvCxnSpPr>
        <p:spPr>
          <a:xfrm>
            <a:off x="5619750" y="2971801"/>
            <a:ext cx="3429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6477000" y="2885391"/>
            <a:ext cx="170079" cy="8641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5962650" y="2971801"/>
            <a:ext cx="685800" cy="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5448300" y="2556303"/>
            <a:ext cx="1371600" cy="369332"/>
          </a:xfrm>
          <a:prstGeom prst="rect">
            <a:avLst/>
          </a:prstGeom>
          <a:noFill/>
          <a:ln w="50800">
            <a:noFill/>
          </a:ln>
        </p:spPr>
        <p:txBody>
          <a:bodyPr wrap="square" rtlCol="0">
            <a:spAutoFit/>
          </a:bodyPr>
          <a:lstStyle/>
          <a:p>
            <a:pPr algn="ctr"/>
            <a:r>
              <a:rPr lang="en-US" dirty="0" smtClean="0"/>
              <a:t>Output</a:t>
            </a:r>
            <a:endParaRPr lang="en-US" dirty="0"/>
          </a:p>
        </p:txBody>
      </p:sp>
    </p:spTree>
    <p:extLst>
      <p:ext uri="{BB962C8B-B14F-4D97-AF65-F5344CB8AC3E}">
        <p14:creationId xmlns:p14="http://schemas.microsoft.com/office/powerpoint/2010/main" val="7159427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Transducer </a:t>
            </a:r>
            <a:r>
              <a:rPr lang="en-US" dirty="0" err="1"/>
              <a:t>x</a:t>
            </a:r>
            <a:r>
              <a:rPr lang="en-US" dirty="0" err="1">
                <a:sym typeface="Symbol"/>
              </a:rPr>
              <a:t></a:t>
            </a:r>
            <a:r>
              <a:rPr lang="en-US" dirty="0" err="1"/>
              <a:t>y</a:t>
            </a:r>
            <a:endParaRPr lang="en-US" dirty="0"/>
          </a:p>
        </p:txBody>
      </p:sp>
      <p:pic>
        <p:nvPicPr>
          <p:cNvPr id="4" name="Transducer.swf"/>
          <p:cNvPicPr>
            <a:picLocks noGrp="1" noRot="1" noChangeAspect="1"/>
          </p:cNvPicPr>
          <p:nvPr>
            <p:ph idx="1"/>
            <a:videoFile r:link="rId1"/>
          </p:nvPr>
        </p:nvPicPr>
        <p:blipFill>
          <a:blip r:embed="rId3"/>
          <a:stretch>
            <a:fillRect/>
          </a:stretch>
        </p:blipFill>
        <p:spPr>
          <a:xfrm>
            <a:off x="0" y="-457200"/>
            <a:ext cx="9144000" cy="6858000"/>
          </a:xfrm>
          <a:prstGeom prst="rect">
            <a:avLst/>
          </a:prstGeom>
        </p:spPr>
      </p:pic>
    </p:spTree>
    <p:extLst>
      <p:ext uri="{BB962C8B-B14F-4D97-AF65-F5344CB8AC3E}">
        <p14:creationId xmlns:p14="http://schemas.microsoft.com/office/powerpoint/2010/main" val="243201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Join </a:t>
            </a:r>
            <a:r>
              <a:rPr lang="en-US" dirty="0" err="1" smtClean="0"/>
              <a:t>x+</a:t>
            </a:r>
            <a:r>
              <a:rPr lang="en-US" dirty="0" err="1"/>
              <a:t>y</a:t>
            </a:r>
            <a:r>
              <a:rPr lang="en-US" dirty="0" err="1" smtClean="0">
                <a:sym typeface="Symbol"/>
              </a:rPr>
              <a:t></a:t>
            </a:r>
            <a:r>
              <a:rPr lang="en-US" dirty="0" err="1" smtClean="0"/>
              <a:t>z</a:t>
            </a:r>
            <a:endParaRPr lang="en-US" dirty="0"/>
          </a:p>
        </p:txBody>
      </p:sp>
      <p:pic>
        <p:nvPicPr>
          <p:cNvPr id="5" name="Join.swf"/>
          <p:cNvPicPr>
            <a:picLocks noGrp="1" noRot="1" noChangeAspect="1"/>
          </p:cNvPicPr>
          <p:nvPr>
            <p:ph idx="1"/>
            <a:videoFile r:link="rId1"/>
          </p:nvPr>
        </p:nvPicPr>
        <p:blipFill>
          <a:blip r:embed="rId3"/>
          <a:stretch>
            <a:fillRect/>
          </a:stretch>
        </p:blipFill>
        <p:spPr>
          <a:xfrm>
            <a:off x="-16759" y="-317369"/>
            <a:ext cx="9160759" cy="6870569"/>
          </a:xfrm>
          <a:prstGeom prst="rect">
            <a:avLst/>
          </a:prstGeom>
        </p:spPr>
      </p:pic>
    </p:spTree>
    <p:extLst>
      <p:ext uri="{BB962C8B-B14F-4D97-AF65-F5344CB8AC3E}">
        <p14:creationId xmlns:p14="http://schemas.microsoft.com/office/powerpoint/2010/main" val="32868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Tools and Techniques</a:t>
            </a:r>
            <a:endParaRPr lang="en-US" dirty="0"/>
          </a:p>
        </p:txBody>
      </p:sp>
      <p:sp>
        <p:nvSpPr>
          <p:cNvPr id="3" name="Subtitle 2"/>
          <p:cNvSpPr>
            <a:spLocks noGrp="1"/>
          </p:cNvSpPr>
          <p:nvPr>
            <p:ph type="subTitle" idx="1"/>
          </p:nvPr>
        </p:nvSpPr>
        <p:spPr/>
        <p:txBody>
          <a:bodyPr/>
          <a:lstStyle/>
          <a:p>
            <a:r>
              <a:rPr lang="en-US" dirty="0" smtClean="0"/>
              <a:t>A software pipeline for Molecular Programming</a:t>
            </a:r>
            <a:endParaRPr lang="en-US" dirty="0"/>
          </a:p>
        </p:txBody>
      </p:sp>
    </p:spTree>
    <p:extLst>
      <p:ext uri="{BB962C8B-B14F-4D97-AF65-F5344CB8AC3E}">
        <p14:creationId xmlns:p14="http://schemas.microsoft.com/office/powerpoint/2010/main" val="19616820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0" y="1447799"/>
            <a:ext cx="3072121" cy="2062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71488" y="152400"/>
            <a:ext cx="8408987" cy="1143000"/>
          </a:xfrm>
        </p:spPr>
        <p:txBody>
          <a:bodyPr/>
          <a:lstStyle/>
          <a:p>
            <a:r>
              <a:rPr lang="en-US" smtClean="0"/>
              <a:t>Molecular IKEA</a:t>
            </a:r>
            <a:endParaRPr lang="en-US"/>
          </a:p>
        </p:txBody>
      </p:sp>
      <p:sp>
        <p:nvSpPr>
          <p:cNvPr id="3" name="Content Placeholder 2"/>
          <p:cNvSpPr>
            <a:spLocks noGrp="1"/>
          </p:cNvSpPr>
          <p:nvPr>
            <p:ph idx="1"/>
          </p:nvPr>
        </p:nvSpPr>
        <p:spPr>
          <a:xfrm>
            <a:off x="457200" y="1418766"/>
            <a:ext cx="5638800" cy="5334000"/>
          </a:xfrm>
        </p:spPr>
        <p:txBody>
          <a:bodyPr>
            <a:noAutofit/>
          </a:bodyPr>
          <a:lstStyle/>
          <a:p>
            <a:r>
              <a:rPr lang="en-US" sz="2400" dirty="0" smtClean="0"/>
              <a:t>Nature can self-assemble. </a:t>
            </a:r>
            <a:r>
              <a:rPr lang="en-US" sz="2400" dirty="0"/>
              <a:t/>
            </a:r>
            <a:br>
              <a:rPr lang="en-US" sz="2400" dirty="0"/>
            </a:br>
            <a:r>
              <a:rPr lang="en-US" sz="2400" dirty="0" smtClean="0">
                <a:solidFill>
                  <a:schemeClr val="tx2"/>
                </a:solidFill>
              </a:rPr>
              <a:t>Can we?</a:t>
            </a:r>
            <a:r>
              <a:rPr lang="en-US" sz="2400" dirty="0" smtClean="0"/>
              <a:t/>
            </a:r>
            <a:br>
              <a:rPr lang="en-US" sz="2400" dirty="0" smtClean="0"/>
            </a:br>
            <a:endParaRPr lang="en-US" sz="2400" i="1" dirty="0"/>
          </a:p>
          <a:p>
            <a:r>
              <a:rPr lang="en-US" sz="2400" i="1" dirty="0" smtClean="0"/>
              <a:t>“Dear IKEA, please send me a chest </a:t>
            </a:r>
            <a:br>
              <a:rPr lang="en-US" sz="2400" i="1" dirty="0" smtClean="0"/>
            </a:br>
            <a:r>
              <a:rPr lang="en-US" sz="2400" i="1" dirty="0" smtClean="0"/>
              <a:t>of drawers that assembles itself.”</a:t>
            </a:r>
            <a:br>
              <a:rPr lang="en-US" sz="2400" i="1" dirty="0" smtClean="0"/>
            </a:br>
            <a:endParaRPr lang="en-US" sz="2400" dirty="0" smtClean="0"/>
          </a:p>
          <a:p>
            <a:r>
              <a:rPr lang="en-US" sz="2400" dirty="0" smtClean="0"/>
              <a:t>We need a magical material where the pieces are pre-programmed to fit into to each other.</a:t>
            </a:r>
            <a:br>
              <a:rPr lang="en-US" sz="2400" dirty="0" smtClean="0"/>
            </a:br>
            <a:endParaRPr lang="en-US" sz="2400" dirty="0"/>
          </a:p>
          <a:p>
            <a:r>
              <a:rPr lang="en-US" sz="2400" dirty="0" smtClean="0"/>
              <a:t>At the molecular scale many such materials exist…</a:t>
            </a:r>
          </a:p>
          <a:p>
            <a:endParaRPr lang="en-US" sz="2400" dirty="0">
              <a:solidFill>
                <a:schemeClr val="tx2"/>
              </a:solidFill>
            </a:endParaRPr>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5084" y="4447256"/>
            <a:ext cx="2279316" cy="1648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728280" y="6274525"/>
            <a:ext cx="3332923" cy="461665"/>
          </a:xfrm>
          <a:prstGeom prst="rect">
            <a:avLst/>
          </a:prstGeom>
        </p:spPr>
        <p:txBody>
          <a:bodyPr wrap="square">
            <a:spAutoFit/>
          </a:bodyPr>
          <a:lstStyle/>
          <a:p>
            <a:r>
              <a:rPr lang="en-US" sz="1200">
                <a:solidFill>
                  <a:schemeClr val="tx1">
                    <a:lumMod val="50000"/>
                    <a:lumOff val="50000"/>
                  </a:schemeClr>
                </a:solidFill>
              </a:rPr>
              <a:t>http://www.ikea.com/ms/en_US/customer_service/assembly_instructions.html</a:t>
            </a:r>
          </a:p>
        </p:txBody>
      </p:sp>
      <p:grpSp>
        <p:nvGrpSpPr>
          <p:cNvPr id="4" name="Group 3"/>
          <p:cNvGrpSpPr/>
          <p:nvPr/>
        </p:nvGrpSpPr>
        <p:grpSpPr>
          <a:xfrm>
            <a:off x="7106478" y="3813629"/>
            <a:ext cx="1808922" cy="396403"/>
            <a:chOff x="7162800" y="3352800"/>
            <a:chExt cx="1600200" cy="304800"/>
          </a:xfrm>
        </p:grpSpPr>
        <p:sp>
          <p:nvSpPr>
            <p:cNvPr id="6" name="Down Arrow 5"/>
            <p:cNvSpPr/>
            <p:nvPr/>
          </p:nvSpPr>
          <p:spPr>
            <a:xfrm>
              <a:off x="7162800" y="3352800"/>
              <a:ext cx="304800" cy="304800"/>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 name="Content Placeholder 2"/>
            <p:cNvSpPr txBox="1">
              <a:spLocks/>
            </p:cNvSpPr>
            <p:nvPr/>
          </p:nvSpPr>
          <p:spPr>
            <a:xfrm>
              <a:off x="7467600" y="3352800"/>
              <a:ext cx="1295400" cy="304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r>
                <a:rPr lang="en-US" sz="1400" smtClean="0"/>
                <a:t>Add water</a:t>
              </a:r>
            </a:p>
          </p:txBody>
        </p:sp>
      </p:grpSp>
    </p:spTree>
    <p:extLst>
      <p:ext uri="{BB962C8B-B14F-4D97-AF65-F5344CB8AC3E}">
        <p14:creationId xmlns:p14="http://schemas.microsoft.com/office/powerpoint/2010/main" val="259327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213" y="152400"/>
            <a:ext cx="8408987" cy="1143000"/>
          </a:xfrm>
        </p:spPr>
        <p:txBody>
          <a:bodyPr/>
          <a:lstStyle/>
          <a:p>
            <a:r>
              <a:rPr lang="en-US" dirty="0" smtClean="0"/>
              <a:t>High(</a:t>
            </a:r>
            <a:r>
              <a:rPr lang="en-US" dirty="0" err="1" smtClean="0"/>
              <a:t>er</a:t>
            </a:r>
            <a:r>
              <a:rPr lang="en-US" dirty="0" smtClean="0"/>
              <a:t>)-Level Languages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Gene Networks</a:t>
            </a:r>
            <a:endParaRPr lang="en-US" dirty="0"/>
          </a:p>
          <a:p>
            <a:pPr lvl="1"/>
            <a:r>
              <a:rPr lang="en-US" dirty="0"/>
              <a:t>Synchronous Boolean networks</a:t>
            </a:r>
          </a:p>
          <a:p>
            <a:pPr lvl="2"/>
            <a:r>
              <a:rPr lang="en-US" dirty="0"/>
              <a:t>Stewart </a:t>
            </a:r>
            <a:r>
              <a:rPr lang="en-US" dirty="0" smtClean="0"/>
              <a:t>Kauffman, </a:t>
            </a:r>
            <a:r>
              <a:rPr lang="en-US" dirty="0"/>
              <a:t>etc</a:t>
            </a:r>
            <a:r>
              <a:rPr lang="en-US" dirty="0" smtClean="0"/>
              <a:t>.</a:t>
            </a:r>
            <a:endParaRPr lang="en-US" dirty="0"/>
          </a:p>
          <a:p>
            <a:pPr lvl="1"/>
            <a:r>
              <a:rPr lang="en-US" dirty="0"/>
              <a:t>Asynchronous Boolean networks</a:t>
            </a:r>
          </a:p>
          <a:p>
            <a:pPr lvl="2"/>
            <a:r>
              <a:rPr lang="en-US" dirty="0"/>
              <a:t>René </a:t>
            </a:r>
            <a:r>
              <a:rPr lang="en-US" dirty="0" smtClean="0"/>
              <a:t>Thomas, </a:t>
            </a:r>
            <a:r>
              <a:rPr lang="en-US" dirty="0"/>
              <a:t>etc</a:t>
            </a:r>
            <a:r>
              <a:rPr lang="en-US" dirty="0" smtClean="0"/>
              <a:t>.</a:t>
            </a:r>
            <a:br>
              <a:rPr lang="en-US" dirty="0" smtClean="0"/>
            </a:br>
            <a:endParaRPr lang="en-US" dirty="0"/>
          </a:p>
          <a:p>
            <a:r>
              <a:rPr lang="en-US" dirty="0"/>
              <a:t>Protein Networks</a:t>
            </a:r>
          </a:p>
          <a:p>
            <a:pPr lvl="1"/>
            <a:r>
              <a:rPr lang="en-US" dirty="0"/>
              <a:t>Process Algebra (stochastic </a:t>
            </a:r>
            <a:r>
              <a:rPr lang="en-US" dirty="0">
                <a:latin typeface="Symbol" pitchFamily="18" charset="2"/>
              </a:rPr>
              <a:t>p</a:t>
            </a:r>
            <a:r>
              <a:rPr lang="en-US" dirty="0"/>
              <a:t>-calculus etc.)</a:t>
            </a:r>
          </a:p>
          <a:p>
            <a:pPr lvl="2"/>
            <a:r>
              <a:rPr lang="en-US" dirty="0"/>
              <a:t>Priami, </a:t>
            </a:r>
            <a:r>
              <a:rPr lang="en-US" dirty="0" err="1"/>
              <a:t>Regev</a:t>
            </a:r>
            <a:r>
              <a:rPr lang="en-US" dirty="0"/>
              <a:t>-Shapiro, etc.</a:t>
            </a:r>
          </a:p>
          <a:p>
            <a:pPr lvl="1"/>
            <a:r>
              <a:rPr lang="en-US" dirty="0"/>
              <a:t>Graph Rewriting (kappa, </a:t>
            </a:r>
            <a:r>
              <a:rPr lang="en-US" dirty="0" err="1"/>
              <a:t>BioNetGen</a:t>
            </a:r>
            <a:r>
              <a:rPr lang="en-US" dirty="0"/>
              <a:t> etc.)</a:t>
            </a:r>
          </a:p>
          <a:p>
            <a:pPr lvl="2"/>
            <a:r>
              <a:rPr lang="en-US" dirty="0"/>
              <a:t>Danos-</a:t>
            </a:r>
            <a:r>
              <a:rPr lang="en-US" dirty="0" err="1"/>
              <a:t>Laneve</a:t>
            </a:r>
            <a:r>
              <a:rPr lang="en-US" dirty="0"/>
              <a:t>, Fontana &amp; al., etc.</a:t>
            </a:r>
            <a:br>
              <a:rPr lang="en-US" dirty="0"/>
            </a:br>
            <a:endParaRPr lang="en-US" dirty="0"/>
          </a:p>
          <a:p>
            <a:r>
              <a:rPr lang="en-US" dirty="0" smtClean="0"/>
              <a:t>Membrane Networks</a:t>
            </a:r>
          </a:p>
          <a:p>
            <a:pPr lvl="1"/>
            <a:r>
              <a:rPr lang="en-US" dirty="0" smtClean="0"/>
              <a:t>Membrane Computing</a:t>
            </a:r>
          </a:p>
          <a:p>
            <a:pPr lvl="2"/>
            <a:r>
              <a:rPr lang="en-US" sz="1900" dirty="0" smtClean="0"/>
              <a:t>Gheorghe </a:t>
            </a:r>
            <a:r>
              <a:rPr lang="en-US" sz="1900" dirty="0"/>
              <a:t>P</a:t>
            </a:r>
            <a:r>
              <a:rPr lang="vi-VN" sz="1900" dirty="0"/>
              <a:t>ă</a:t>
            </a:r>
            <a:r>
              <a:rPr lang="en-US" sz="1900" dirty="0" smtClean="0"/>
              <a:t>un, etc.</a:t>
            </a:r>
            <a:endParaRPr lang="en-US" sz="2100" dirty="0"/>
          </a:p>
          <a:p>
            <a:pPr lvl="1"/>
            <a:r>
              <a:rPr lang="en-US" dirty="0" err="1"/>
              <a:t>Brane</a:t>
            </a:r>
            <a:r>
              <a:rPr lang="en-US" dirty="0"/>
              <a:t> Calculi</a:t>
            </a:r>
          </a:p>
          <a:p>
            <a:pPr lvl="2"/>
            <a:r>
              <a:rPr lang="en-US" sz="1900" dirty="0" smtClean="0"/>
              <a:t>Luca Cardelli, etc.</a:t>
            </a:r>
            <a:br>
              <a:rPr lang="en-US" sz="1900" dirty="0" smtClean="0"/>
            </a:br>
            <a:endParaRPr lang="en-US" sz="1900" dirty="0" smtClean="0"/>
          </a:p>
          <a:p>
            <a:r>
              <a:rPr lang="en-US" dirty="0" smtClean="0"/>
              <a:t>Waiting for an architecture to run on...</a:t>
            </a:r>
            <a:endParaRPr lang="en-US" dirty="0"/>
          </a:p>
        </p:txBody>
      </p:sp>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01200" y="3352800"/>
            <a:ext cx="3140549" cy="1894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37705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75" descr="DNA Animation Small">
            <a:hlinkClick r:id="rId2"/>
          </p:cNvPr>
          <p:cNvPicPr>
            <a:picLocks noChangeAspect="1" noChangeArrowheads="1" noCrop="1"/>
          </p:cNvPicPr>
          <p:nvPr/>
        </p:nvPicPr>
        <p:blipFill>
          <a:blip r:embed="rId3" cstate="print"/>
          <a:srcRect/>
          <a:stretch>
            <a:fillRect/>
          </a:stretch>
        </p:blipFill>
        <p:spPr bwMode="auto">
          <a:xfrm rot="16200000">
            <a:off x="3374383" y="5355583"/>
            <a:ext cx="337833" cy="990601"/>
          </a:xfrm>
          <a:prstGeom prst="rect">
            <a:avLst/>
          </a:prstGeom>
          <a:noFill/>
          <a:ln w="9525">
            <a:noFill/>
            <a:miter lim="800000"/>
            <a:headEnd/>
            <a:tailEnd/>
          </a:ln>
        </p:spPr>
      </p:pic>
      <p:pic>
        <p:nvPicPr>
          <p:cNvPr id="47" name="Picture 75" descr="DNA Animation Small">
            <a:hlinkClick r:id="rId2"/>
          </p:cNvPr>
          <p:cNvPicPr>
            <a:picLocks noChangeAspect="1" noChangeArrowheads="1" noCrop="1"/>
          </p:cNvPicPr>
          <p:nvPr/>
        </p:nvPicPr>
        <p:blipFill>
          <a:blip r:embed="rId3" cstate="print"/>
          <a:srcRect/>
          <a:stretch>
            <a:fillRect/>
          </a:stretch>
        </p:blipFill>
        <p:spPr bwMode="auto">
          <a:xfrm rot="16200000">
            <a:off x="4817723" y="5355583"/>
            <a:ext cx="337833" cy="990601"/>
          </a:xfrm>
          <a:prstGeom prst="rect">
            <a:avLst/>
          </a:prstGeom>
          <a:noFill/>
          <a:ln w="9525">
            <a:noFill/>
            <a:miter lim="800000"/>
            <a:headEnd/>
            <a:tailEnd/>
          </a:ln>
        </p:spPr>
      </p:pic>
      <p:pic>
        <p:nvPicPr>
          <p:cNvPr id="44" name="Picture 75" descr="DNA Animation Small">
            <a:hlinkClick r:id="rId2"/>
          </p:cNvPr>
          <p:cNvPicPr>
            <a:picLocks noChangeAspect="1" noChangeArrowheads="1" noCrop="1"/>
          </p:cNvPicPr>
          <p:nvPr/>
        </p:nvPicPr>
        <p:blipFill>
          <a:blip r:embed="rId3" cstate="print"/>
          <a:srcRect/>
          <a:stretch>
            <a:fillRect/>
          </a:stretch>
        </p:blipFill>
        <p:spPr bwMode="auto">
          <a:xfrm rot="16200000">
            <a:off x="6267515" y="5355583"/>
            <a:ext cx="337833" cy="990601"/>
          </a:xfrm>
          <a:prstGeom prst="rect">
            <a:avLst/>
          </a:prstGeom>
          <a:noFill/>
          <a:ln w="9525">
            <a:noFill/>
            <a:miter lim="800000"/>
            <a:headEnd/>
            <a:tailEnd/>
          </a:ln>
        </p:spPr>
      </p:pic>
      <p:sp>
        <p:nvSpPr>
          <p:cNvPr id="2" name="Title 1"/>
          <p:cNvSpPr>
            <a:spLocks noGrp="1"/>
          </p:cNvSpPr>
          <p:nvPr>
            <p:ph type="title"/>
          </p:nvPr>
        </p:nvSpPr>
        <p:spPr>
          <a:xfrm>
            <a:off x="430213" y="152400"/>
            <a:ext cx="8408987" cy="1143000"/>
          </a:xfrm>
        </p:spPr>
        <p:txBody>
          <a:bodyPr/>
          <a:lstStyle/>
          <a:p>
            <a:r>
              <a:rPr lang="en-US" dirty="0" smtClean="0"/>
              <a:t>Molecular Compilation</a:t>
            </a:r>
            <a:endParaRPr lang="en-US" dirty="0"/>
          </a:p>
        </p:txBody>
      </p:sp>
      <p:cxnSp>
        <p:nvCxnSpPr>
          <p:cNvPr id="32" name="Straight Arrow Connector 31"/>
          <p:cNvCxnSpPr>
            <a:stCxn id="5" idx="2"/>
            <a:endCxn id="22" idx="0"/>
          </p:cNvCxnSpPr>
          <p:nvPr/>
        </p:nvCxnSpPr>
        <p:spPr>
          <a:xfrm>
            <a:off x="4991855" y="3581400"/>
            <a:ext cx="0" cy="838200"/>
          </a:xfrm>
          <a:prstGeom prst="straightConnector1">
            <a:avLst/>
          </a:prstGeom>
          <a:ln>
            <a:solidFill>
              <a:schemeClr val="accent6"/>
            </a:solidFill>
            <a:tailEnd type="arrow"/>
          </a:ln>
        </p:spPr>
        <p:style>
          <a:lnRef idx="3">
            <a:schemeClr val="accent3"/>
          </a:lnRef>
          <a:fillRef idx="0">
            <a:schemeClr val="accent3"/>
          </a:fillRef>
          <a:effectRef idx="2">
            <a:schemeClr val="accent3"/>
          </a:effectRef>
          <a:fontRef idx="minor">
            <a:schemeClr val="tx1"/>
          </a:fontRef>
        </p:style>
      </p:cxnSp>
      <p:sp>
        <p:nvSpPr>
          <p:cNvPr id="22" name="Rectangle 17"/>
          <p:cNvSpPr>
            <a:spLocks noChangeArrowheads="1"/>
          </p:cNvSpPr>
          <p:nvPr/>
        </p:nvSpPr>
        <p:spPr bwMode="auto">
          <a:xfrm>
            <a:off x="4531480" y="4419600"/>
            <a:ext cx="920750" cy="4318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0" tIns="0" rIns="0" bIns="0" anchor="ctr" anchorCtr="0">
            <a:noAutofit/>
          </a:bodyPr>
          <a:lstStyle/>
          <a:p>
            <a:pPr algn="ctr">
              <a:spcBef>
                <a:spcPct val="20000"/>
              </a:spcBef>
              <a:buClr>
                <a:schemeClr val="tx1"/>
              </a:buClr>
              <a:buSzPct val="150000"/>
              <a:buFont typeface="Comic Sans MS" pitchFamily="66" charset="0"/>
              <a:buNone/>
              <a:tabLst>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9750" algn="l"/>
              </a:tabLst>
            </a:pPr>
            <a:r>
              <a:rPr lang="en-US" sz="1400" dirty="0">
                <a:solidFill>
                  <a:schemeClr val="tx1"/>
                </a:solidFill>
                <a:latin typeface="Palatino Linotype" pitchFamily="18" charset="0"/>
              </a:rPr>
              <a:t>3</a:t>
            </a:r>
            <a:r>
              <a:rPr lang="en-US" sz="1400" dirty="0" smtClean="0">
                <a:solidFill>
                  <a:schemeClr val="tx1"/>
                </a:solidFill>
                <a:latin typeface="Palatino Linotype" pitchFamily="18" charset="0"/>
              </a:rPr>
              <a:t>-domain Signals</a:t>
            </a:r>
            <a:endParaRPr lang="en-US" sz="1400" dirty="0">
              <a:solidFill>
                <a:schemeClr val="tx1"/>
              </a:solidFill>
              <a:latin typeface="Palatino Linotype" pitchFamily="18" charset="0"/>
            </a:endParaRPr>
          </a:p>
        </p:txBody>
      </p:sp>
      <p:sp>
        <p:nvSpPr>
          <p:cNvPr id="23" name="Rectangle 17"/>
          <p:cNvSpPr>
            <a:spLocks noChangeArrowheads="1"/>
          </p:cNvSpPr>
          <p:nvPr/>
        </p:nvSpPr>
        <p:spPr bwMode="auto">
          <a:xfrm>
            <a:off x="5972930" y="4419600"/>
            <a:ext cx="920750" cy="4318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0" tIns="0" rIns="0" bIns="0" anchor="ctr" anchorCtr="0">
            <a:noAutofit/>
          </a:bodyPr>
          <a:lstStyle/>
          <a:p>
            <a:pPr algn="ctr">
              <a:spcBef>
                <a:spcPct val="20000"/>
              </a:spcBef>
              <a:buClr>
                <a:schemeClr val="tx1"/>
              </a:buClr>
              <a:buSzPct val="150000"/>
              <a:buFont typeface="Comic Sans MS" pitchFamily="66" charset="0"/>
              <a:buNone/>
              <a:tabLst>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9750" algn="l"/>
              </a:tabLst>
            </a:pPr>
            <a:r>
              <a:rPr lang="en-US" sz="1400" dirty="0" smtClean="0">
                <a:solidFill>
                  <a:schemeClr val="tx1"/>
                </a:solidFill>
                <a:latin typeface="Palatino Linotype" pitchFamily="18" charset="0"/>
              </a:rPr>
              <a:t>2-domain Signals</a:t>
            </a:r>
            <a:endParaRPr lang="en-US" sz="1400" dirty="0">
              <a:solidFill>
                <a:schemeClr val="tx1"/>
              </a:solidFill>
              <a:latin typeface="Palatino Linotype" pitchFamily="18" charset="0"/>
            </a:endParaRPr>
          </a:p>
        </p:txBody>
      </p:sp>
      <p:sp>
        <p:nvSpPr>
          <p:cNvPr id="24" name="Rectangle 17"/>
          <p:cNvSpPr>
            <a:spLocks noChangeArrowheads="1"/>
          </p:cNvSpPr>
          <p:nvPr/>
        </p:nvSpPr>
        <p:spPr bwMode="auto">
          <a:xfrm>
            <a:off x="3077330" y="4419600"/>
            <a:ext cx="920750" cy="4318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0" tIns="0" rIns="0" bIns="0" anchor="ctr" anchorCtr="0">
            <a:noAutofit/>
          </a:bodyPr>
          <a:lstStyle/>
          <a:p>
            <a:pPr algn="ctr">
              <a:spcBef>
                <a:spcPct val="20000"/>
              </a:spcBef>
              <a:buClr>
                <a:schemeClr val="tx1"/>
              </a:buClr>
              <a:buSzPct val="150000"/>
              <a:buFont typeface="Comic Sans MS" pitchFamily="66" charset="0"/>
              <a:buNone/>
              <a:tabLst>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9750" algn="l"/>
              </a:tabLst>
            </a:pPr>
            <a:r>
              <a:rPr lang="en-US" sz="1400" dirty="0" smtClean="0">
                <a:solidFill>
                  <a:schemeClr val="tx1"/>
                </a:solidFill>
                <a:latin typeface="Palatino Linotype" pitchFamily="18" charset="0"/>
              </a:rPr>
              <a:t>4-domain Signals</a:t>
            </a:r>
            <a:endParaRPr lang="en-US" sz="1400" dirty="0">
              <a:solidFill>
                <a:schemeClr val="tx1"/>
              </a:solidFill>
              <a:latin typeface="Palatino Linotype" pitchFamily="18" charset="0"/>
            </a:endParaRPr>
          </a:p>
        </p:txBody>
      </p:sp>
      <p:cxnSp>
        <p:nvCxnSpPr>
          <p:cNvPr id="26" name="Straight Arrow Connector 25"/>
          <p:cNvCxnSpPr>
            <a:stCxn id="5" idx="2"/>
            <a:endCxn id="23" idx="0"/>
          </p:cNvCxnSpPr>
          <p:nvPr/>
        </p:nvCxnSpPr>
        <p:spPr>
          <a:xfrm>
            <a:off x="4991855" y="3581400"/>
            <a:ext cx="1441450" cy="838200"/>
          </a:xfrm>
          <a:prstGeom prst="straightConnector1">
            <a:avLst/>
          </a:prstGeom>
          <a:ln>
            <a:solidFill>
              <a:schemeClr val="accent6"/>
            </a:solidFill>
            <a:tailEnd type="arrow"/>
          </a:ln>
        </p:spPr>
        <p:style>
          <a:lnRef idx="3">
            <a:schemeClr val="accent6"/>
          </a:lnRef>
          <a:fillRef idx="0">
            <a:schemeClr val="accent6"/>
          </a:fillRef>
          <a:effectRef idx="2">
            <a:schemeClr val="accent6"/>
          </a:effectRef>
          <a:fontRef idx="minor">
            <a:schemeClr val="tx1"/>
          </a:fontRef>
        </p:style>
      </p:cxnSp>
      <p:cxnSp>
        <p:nvCxnSpPr>
          <p:cNvPr id="27" name="Straight Arrow Connector 26"/>
          <p:cNvCxnSpPr>
            <a:stCxn id="5" idx="2"/>
            <a:endCxn id="24" idx="0"/>
          </p:cNvCxnSpPr>
          <p:nvPr/>
        </p:nvCxnSpPr>
        <p:spPr>
          <a:xfrm flipH="1">
            <a:off x="3537705" y="3581400"/>
            <a:ext cx="1454150" cy="8382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5" name="Rectangle 17"/>
          <p:cNvSpPr>
            <a:spLocks noChangeArrowheads="1"/>
          </p:cNvSpPr>
          <p:nvPr/>
        </p:nvSpPr>
        <p:spPr bwMode="auto">
          <a:xfrm>
            <a:off x="4531480" y="3149600"/>
            <a:ext cx="920750" cy="43180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lIns="0" tIns="0" rIns="0" bIns="0" anchor="ctr" anchorCtr="0">
            <a:noAutofit/>
          </a:bodyPr>
          <a:lstStyle/>
          <a:p>
            <a:pPr algn="ctr">
              <a:spcBef>
                <a:spcPct val="20000"/>
              </a:spcBef>
              <a:buClr>
                <a:schemeClr val="tx1"/>
              </a:buClr>
              <a:buSzPct val="150000"/>
              <a:buFont typeface="Comic Sans MS" pitchFamily="66" charset="0"/>
              <a:buNone/>
              <a:tabLst>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9750" algn="l"/>
              </a:tabLst>
            </a:pPr>
            <a:r>
              <a:rPr lang="en-US" sz="1400" dirty="0" smtClean="0">
                <a:solidFill>
                  <a:schemeClr val="tx1"/>
                </a:solidFill>
                <a:latin typeface="Palatino Linotype" pitchFamily="18" charset="0"/>
              </a:rPr>
              <a:t>Strand</a:t>
            </a:r>
            <a:br>
              <a:rPr lang="en-US" sz="1400" dirty="0" smtClean="0">
                <a:solidFill>
                  <a:schemeClr val="tx1"/>
                </a:solidFill>
                <a:latin typeface="Palatino Linotype" pitchFamily="18" charset="0"/>
              </a:rPr>
            </a:br>
            <a:r>
              <a:rPr lang="en-US" sz="1400" dirty="0" smtClean="0">
                <a:solidFill>
                  <a:schemeClr val="tx1"/>
                </a:solidFill>
                <a:latin typeface="Palatino Linotype" pitchFamily="18" charset="0"/>
              </a:rPr>
              <a:t>Algebra</a:t>
            </a:r>
            <a:endParaRPr lang="en-US" sz="1400" dirty="0">
              <a:solidFill>
                <a:schemeClr val="tx1"/>
              </a:solidFill>
              <a:latin typeface="Palatino Linotype" pitchFamily="18" charset="0"/>
            </a:endParaRPr>
          </a:p>
        </p:txBody>
      </p:sp>
      <p:cxnSp>
        <p:nvCxnSpPr>
          <p:cNvPr id="33" name="Straight Arrow Connector 32"/>
          <p:cNvCxnSpPr>
            <a:stCxn id="22" idx="2"/>
          </p:cNvCxnSpPr>
          <p:nvPr/>
        </p:nvCxnSpPr>
        <p:spPr>
          <a:xfrm flipH="1">
            <a:off x="4988681" y="4851400"/>
            <a:ext cx="3174" cy="787400"/>
          </a:xfrm>
          <a:prstGeom prst="straightConnector1">
            <a:avLst/>
          </a:prstGeom>
          <a:ln>
            <a:solidFill>
              <a:schemeClr val="accent6"/>
            </a:solidFill>
            <a:tailEnd type="arrow"/>
          </a:ln>
        </p:spPr>
        <p:style>
          <a:lnRef idx="3">
            <a:schemeClr val="accent3"/>
          </a:lnRef>
          <a:fillRef idx="0">
            <a:schemeClr val="accent3"/>
          </a:fillRef>
          <a:effectRef idx="2">
            <a:schemeClr val="accent3"/>
          </a:effectRef>
          <a:fontRef idx="minor">
            <a:schemeClr val="tx1"/>
          </a:fontRef>
        </p:style>
      </p:cxnSp>
      <p:cxnSp>
        <p:nvCxnSpPr>
          <p:cNvPr id="36" name="Straight Arrow Connector 35"/>
          <p:cNvCxnSpPr>
            <a:stCxn id="24" idx="2"/>
          </p:cNvCxnSpPr>
          <p:nvPr/>
        </p:nvCxnSpPr>
        <p:spPr>
          <a:xfrm>
            <a:off x="3537705" y="4851400"/>
            <a:ext cx="3175" cy="8128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39" name="Straight Arrow Connector 38"/>
          <p:cNvCxnSpPr>
            <a:stCxn id="23" idx="2"/>
          </p:cNvCxnSpPr>
          <p:nvPr/>
        </p:nvCxnSpPr>
        <p:spPr>
          <a:xfrm>
            <a:off x="6433305" y="4851400"/>
            <a:ext cx="3175" cy="8128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51" name="Straight Arrow Connector 50"/>
          <p:cNvCxnSpPr/>
          <p:nvPr/>
        </p:nvCxnSpPr>
        <p:spPr>
          <a:xfrm>
            <a:off x="2209800" y="3733800"/>
            <a:ext cx="0" cy="6858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56" name="Straight Arrow Connector 55"/>
          <p:cNvCxnSpPr/>
          <p:nvPr/>
        </p:nvCxnSpPr>
        <p:spPr>
          <a:xfrm>
            <a:off x="2209800" y="4876800"/>
            <a:ext cx="0" cy="7620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29" name="TextBox 28"/>
          <p:cNvSpPr txBox="1"/>
          <p:nvPr/>
        </p:nvSpPr>
        <p:spPr>
          <a:xfrm>
            <a:off x="1371600" y="4462046"/>
            <a:ext cx="1600200" cy="338554"/>
          </a:xfrm>
          <a:prstGeom prst="rect">
            <a:avLst/>
          </a:prstGeom>
          <a:noFill/>
        </p:spPr>
        <p:txBody>
          <a:bodyPr wrap="square" rtlCol="0">
            <a:spAutoFit/>
          </a:bodyPr>
          <a:lstStyle/>
          <a:p>
            <a:pPr algn="ctr"/>
            <a:r>
              <a:rPr lang="en-US" sz="1600" dirty="0" smtClean="0">
                <a:solidFill>
                  <a:schemeClr val="tx2"/>
                </a:solidFill>
              </a:rPr>
              <a:t>Architecture</a:t>
            </a:r>
            <a:endParaRPr lang="en-US" sz="1600" dirty="0">
              <a:solidFill>
                <a:schemeClr val="tx2"/>
              </a:solidFill>
            </a:endParaRPr>
          </a:p>
        </p:txBody>
      </p:sp>
      <p:cxnSp>
        <p:nvCxnSpPr>
          <p:cNvPr id="30" name="Straight Arrow Connector 29"/>
          <p:cNvCxnSpPr>
            <a:stCxn id="58" idx="2"/>
            <a:endCxn id="37" idx="0"/>
          </p:cNvCxnSpPr>
          <p:nvPr/>
        </p:nvCxnSpPr>
        <p:spPr>
          <a:xfrm>
            <a:off x="4018553" y="2184400"/>
            <a:ext cx="973302" cy="9652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31" name="Straight Arrow Connector 30"/>
          <p:cNvCxnSpPr>
            <a:stCxn id="35" idx="2"/>
            <a:endCxn id="37" idx="0"/>
          </p:cNvCxnSpPr>
          <p:nvPr/>
        </p:nvCxnSpPr>
        <p:spPr>
          <a:xfrm flipH="1">
            <a:off x="4991855" y="2184400"/>
            <a:ext cx="966953" cy="9652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34" name="Straight Arrow Connector 33"/>
          <p:cNvCxnSpPr>
            <a:stCxn id="35" idx="2"/>
            <a:endCxn id="55" idx="0"/>
          </p:cNvCxnSpPr>
          <p:nvPr/>
        </p:nvCxnSpPr>
        <p:spPr>
          <a:xfrm>
            <a:off x="5958808" y="2184400"/>
            <a:ext cx="938047" cy="939800"/>
          </a:xfrm>
          <a:prstGeom prst="straightConnector1">
            <a:avLst/>
          </a:prstGeom>
          <a:ln>
            <a:solidFill>
              <a:schemeClr val="accent6"/>
            </a:solidFill>
            <a:tailEnd type="arrow"/>
          </a:ln>
        </p:spPr>
        <p:style>
          <a:lnRef idx="3">
            <a:schemeClr val="accent3"/>
          </a:lnRef>
          <a:fillRef idx="0">
            <a:schemeClr val="accent3"/>
          </a:fillRef>
          <a:effectRef idx="2">
            <a:schemeClr val="accent3"/>
          </a:effectRef>
          <a:fontRef idx="minor">
            <a:schemeClr val="tx1"/>
          </a:fontRef>
        </p:style>
      </p:cxnSp>
      <p:sp>
        <p:nvSpPr>
          <p:cNvPr id="35" name="Rectangle 17"/>
          <p:cNvSpPr>
            <a:spLocks noChangeArrowheads="1"/>
          </p:cNvSpPr>
          <p:nvPr/>
        </p:nvSpPr>
        <p:spPr bwMode="auto">
          <a:xfrm>
            <a:off x="5404935" y="1752600"/>
            <a:ext cx="1107745" cy="431800"/>
          </a:xfrm>
          <a:prstGeom prst="rect">
            <a:avLst/>
          </a:prstGeom>
          <a:gradFill>
            <a:gsLst>
              <a:gs pos="0">
                <a:srgbClr val="0070C0"/>
              </a:gs>
              <a:gs pos="80000">
                <a:srgbClr val="0070C0"/>
              </a:gs>
              <a:gs pos="100000">
                <a:srgbClr val="0070C0"/>
              </a:gs>
            </a:gsLst>
          </a:gradFill>
          <a:ln>
            <a:headEnd/>
            <a:tailEnd/>
          </a:ln>
        </p:spPr>
        <p:style>
          <a:lnRef idx="1">
            <a:schemeClr val="accent3"/>
          </a:lnRef>
          <a:fillRef idx="3">
            <a:schemeClr val="accent3"/>
          </a:fillRef>
          <a:effectRef idx="2">
            <a:schemeClr val="accent3"/>
          </a:effectRef>
          <a:fontRef idx="minor">
            <a:schemeClr val="lt1"/>
          </a:fontRef>
        </p:style>
        <p:txBody>
          <a:bodyPr lIns="0" tIns="0" rIns="0" bIns="0" anchor="ctr" anchorCtr="0">
            <a:noAutofit/>
          </a:bodyPr>
          <a:lstStyle/>
          <a:p>
            <a:pPr algn="ctr">
              <a:spcBef>
                <a:spcPct val="20000"/>
              </a:spcBef>
              <a:buClr>
                <a:schemeClr val="tx1"/>
              </a:buClr>
              <a:buSzPct val="150000"/>
              <a:buFont typeface="Comic Sans MS" pitchFamily="66" charset="0"/>
              <a:buNone/>
              <a:tabLst>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9750" algn="l"/>
              </a:tabLst>
            </a:pPr>
            <a:r>
              <a:rPr lang="en-US" sz="1400" dirty="0" smtClean="0">
                <a:solidFill>
                  <a:schemeClr val="tx1"/>
                </a:solidFill>
                <a:latin typeface="Palatino Linotype" pitchFamily="18" charset="0"/>
              </a:rPr>
              <a:t>Petri</a:t>
            </a:r>
            <a:br>
              <a:rPr lang="en-US" sz="1400" dirty="0" smtClean="0">
                <a:solidFill>
                  <a:schemeClr val="tx1"/>
                </a:solidFill>
                <a:latin typeface="Palatino Linotype" pitchFamily="18" charset="0"/>
              </a:rPr>
            </a:br>
            <a:r>
              <a:rPr lang="en-US" sz="1400" dirty="0" smtClean="0">
                <a:solidFill>
                  <a:schemeClr val="tx1"/>
                </a:solidFill>
                <a:latin typeface="Palatino Linotype" pitchFamily="18" charset="0"/>
              </a:rPr>
              <a:t>Nets</a:t>
            </a:r>
          </a:p>
        </p:txBody>
      </p:sp>
      <p:sp>
        <p:nvSpPr>
          <p:cNvPr id="37" name="Rectangle 17"/>
          <p:cNvSpPr>
            <a:spLocks noChangeArrowheads="1"/>
          </p:cNvSpPr>
          <p:nvPr/>
        </p:nvSpPr>
        <p:spPr bwMode="auto">
          <a:xfrm>
            <a:off x="4531480" y="3149600"/>
            <a:ext cx="920750" cy="43180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lIns="0" tIns="0" rIns="0" bIns="0" anchor="ctr" anchorCtr="0">
            <a:noAutofit/>
          </a:bodyPr>
          <a:lstStyle/>
          <a:p>
            <a:pPr algn="ctr">
              <a:spcBef>
                <a:spcPct val="20000"/>
              </a:spcBef>
              <a:buClr>
                <a:schemeClr val="tx1"/>
              </a:buClr>
              <a:buSzPct val="150000"/>
              <a:buFont typeface="Comic Sans MS" pitchFamily="66" charset="0"/>
              <a:buNone/>
              <a:tabLst>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9750" algn="l"/>
              </a:tabLst>
            </a:pPr>
            <a:r>
              <a:rPr lang="en-US" sz="1400" dirty="0" smtClean="0">
                <a:solidFill>
                  <a:schemeClr val="tx1"/>
                </a:solidFill>
                <a:latin typeface="Palatino Linotype" pitchFamily="18" charset="0"/>
              </a:rPr>
              <a:t>DSD</a:t>
            </a:r>
            <a:endParaRPr lang="en-US" sz="1400" dirty="0">
              <a:solidFill>
                <a:schemeClr val="tx1"/>
              </a:solidFill>
              <a:latin typeface="Palatino Linotype" pitchFamily="18" charset="0"/>
            </a:endParaRPr>
          </a:p>
        </p:txBody>
      </p:sp>
      <p:cxnSp>
        <p:nvCxnSpPr>
          <p:cNvPr id="40" name="Straight Arrow Connector 39"/>
          <p:cNvCxnSpPr>
            <a:stCxn id="59" idx="2"/>
            <a:endCxn id="52" idx="0"/>
          </p:cNvCxnSpPr>
          <p:nvPr/>
        </p:nvCxnSpPr>
        <p:spPr>
          <a:xfrm flipH="1">
            <a:off x="2195648" y="2199987"/>
            <a:ext cx="14152" cy="873125"/>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52" name="TextBox 51"/>
          <p:cNvSpPr txBox="1"/>
          <p:nvPr/>
        </p:nvSpPr>
        <p:spPr>
          <a:xfrm>
            <a:off x="1395548" y="3073112"/>
            <a:ext cx="1600200" cy="584775"/>
          </a:xfrm>
          <a:prstGeom prst="rect">
            <a:avLst/>
          </a:prstGeom>
          <a:noFill/>
        </p:spPr>
        <p:txBody>
          <a:bodyPr wrap="square" rtlCol="0">
            <a:spAutoFit/>
          </a:bodyPr>
          <a:lstStyle/>
          <a:p>
            <a:pPr algn="ctr"/>
            <a:r>
              <a:rPr lang="en-US" sz="1600" dirty="0" smtClean="0">
                <a:solidFill>
                  <a:schemeClr val="tx2"/>
                </a:solidFill>
              </a:rPr>
              <a:t>Intermediate</a:t>
            </a:r>
            <a:br>
              <a:rPr lang="en-US" sz="1600" dirty="0" smtClean="0">
                <a:solidFill>
                  <a:schemeClr val="tx2"/>
                </a:solidFill>
              </a:rPr>
            </a:br>
            <a:r>
              <a:rPr lang="en-US" sz="1600" dirty="0" smtClean="0">
                <a:solidFill>
                  <a:schemeClr val="tx2"/>
                </a:solidFill>
              </a:rPr>
              <a:t>Language</a:t>
            </a:r>
            <a:endParaRPr lang="en-US" sz="1600" dirty="0">
              <a:solidFill>
                <a:schemeClr val="tx2"/>
              </a:solidFill>
            </a:endParaRPr>
          </a:p>
        </p:txBody>
      </p:sp>
      <p:cxnSp>
        <p:nvCxnSpPr>
          <p:cNvPr id="54" name="Straight Arrow Connector 53"/>
          <p:cNvCxnSpPr>
            <a:stCxn id="58" idx="2"/>
            <a:endCxn id="55" idx="0"/>
          </p:cNvCxnSpPr>
          <p:nvPr/>
        </p:nvCxnSpPr>
        <p:spPr>
          <a:xfrm>
            <a:off x="4018553" y="2184400"/>
            <a:ext cx="2878302" cy="939800"/>
          </a:xfrm>
          <a:prstGeom prst="straightConnector1">
            <a:avLst/>
          </a:prstGeom>
          <a:ln>
            <a:solidFill>
              <a:schemeClr val="accent6"/>
            </a:solidFill>
            <a:tailEnd type="arrow"/>
          </a:ln>
        </p:spPr>
        <p:style>
          <a:lnRef idx="3">
            <a:schemeClr val="accent3"/>
          </a:lnRef>
          <a:fillRef idx="0">
            <a:schemeClr val="accent3"/>
          </a:fillRef>
          <a:effectRef idx="2">
            <a:schemeClr val="accent3"/>
          </a:effectRef>
          <a:fontRef idx="minor">
            <a:schemeClr val="tx1"/>
          </a:fontRef>
        </p:style>
      </p:cxnSp>
      <p:sp>
        <p:nvSpPr>
          <p:cNvPr id="55" name="Rectangle 54"/>
          <p:cNvSpPr>
            <a:spLocks noChangeArrowheads="1"/>
          </p:cNvSpPr>
          <p:nvPr/>
        </p:nvSpPr>
        <p:spPr bwMode="auto">
          <a:xfrm>
            <a:off x="6436480" y="3124200"/>
            <a:ext cx="920750" cy="43180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lIns="0" tIns="0" rIns="0" bIns="0" anchor="ctr" anchorCtr="0">
            <a:noAutofit/>
          </a:bodyPr>
          <a:lstStyle/>
          <a:p>
            <a:pPr algn="ctr">
              <a:spcBef>
                <a:spcPct val="20000"/>
              </a:spcBef>
              <a:buClr>
                <a:schemeClr val="tx1"/>
              </a:buClr>
              <a:buSzPct val="150000"/>
              <a:buFont typeface="Comic Sans MS" pitchFamily="66" charset="0"/>
              <a:buNone/>
              <a:tabLst>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9750" algn="l"/>
              </a:tabLst>
            </a:pPr>
            <a:r>
              <a:rPr lang="en-US" sz="1400" dirty="0" smtClean="0">
                <a:solidFill>
                  <a:schemeClr val="tx1"/>
                </a:solidFill>
                <a:latin typeface="Palatino Linotype" pitchFamily="18" charset="0"/>
              </a:rPr>
              <a:t>…</a:t>
            </a:r>
            <a:endParaRPr lang="en-US" sz="1400" dirty="0">
              <a:solidFill>
                <a:schemeClr val="tx1"/>
              </a:solidFill>
              <a:latin typeface="Palatino Linotype" pitchFamily="18" charset="0"/>
            </a:endParaRPr>
          </a:p>
        </p:txBody>
      </p:sp>
      <p:sp>
        <p:nvSpPr>
          <p:cNvPr id="58" name="Rectangle 17"/>
          <p:cNvSpPr>
            <a:spLocks noChangeArrowheads="1"/>
          </p:cNvSpPr>
          <p:nvPr/>
        </p:nvSpPr>
        <p:spPr bwMode="auto">
          <a:xfrm>
            <a:off x="3464680" y="1752600"/>
            <a:ext cx="1107745" cy="431800"/>
          </a:xfrm>
          <a:prstGeom prst="rect">
            <a:avLst/>
          </a:prstGeom>
          <a:gradFill>
            <a:gsLst>
              <a:gs pos="0">
                <a:srgbClr val="0070C0"/>
              </a:gs>
              <a:gs pos="80000">
                <a:srgbClr val="0070C0"/>
              </a:gs>
              <a:gs pos="100000">
                <a:srgbClr val="0070C0"/>
              </a:gs>
            </a:gsLst>
          </a:gradFill>
          <a:ln>
            <a:headEnd/>
            <a:tailEnd/>
          </a:ln>
        </p:spPr>
        <p:style>
          <a:lnRef idx="1">
            <a:schemeClr val="accent3"/>
          </a:lnRef>
          <a:fillRef idx="3">
            <a:schemeClr val="accent3"/>
          </a:fillRef>
          <a:effectRef idx="2">
            <a:schemeClr val="accent3"/>
          </a:effectRef>
          <a:fontRef idx="minor">
            <a:schemeClr val="lt1"/>
          </a:fontRef>
        </p:style>
        <p:txBody>
          <a:bodyPr lIns="0" tIns="0" rIns="0" bIns="0" anchor="ctr" anchorCtr="0">
            <a:noAutofit/>
          </a:bodyPr>
          <a:lstStyle/>
          <a:p>
            <a:pPr algn="ctr">
              <a:spcBef>
                <a:spcPct val="20000"/>
              </a:spcBef>
              <a:buClr>
                <a:schemeClr val="tx1"/>
              </a:buClr>
              <a:buSzPct val="150000"/>
              <a:buFont typeface="Comic Sans MS" pitchFamily="66" charset="0"/>
              <a:buNone/>
              <a:tabLst>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9750" algn="l"/>
              </a:tabLst>
            </a:pPr>
            <a:r>
              <a:rPr lang="en-US" sz="1400" dirty="0" smtClean="0">
                <a:solidFill>
                  <a:schemeClr val="tx1"/>
                </a:solidFill>
                <a:latin typeface="Palatino Linotype" pitchFamily="18" charset="0"/>
              </a:rPr>
              <a:t>Boolean</a:t>
            </a:r>
            <a:br>
              <a:rPr lang="en-US" sz="1400" dirty="0" smtClean="0">
                <a:solidFill>
                  <a:schemeClr val="tx1"/>
                </a:solidFill>
                <a:latin typeface="Palatino Linotype" pitchFamily="18" charset="0"/>
              </a:rPr>
            </a:br>
            <a:r>
              <a:rPr lang="en-US" sz="1400" dirty="0" smtClean="0">
                <a:solidFill>
                  <a:schemeClr val="tx1"/>
                </a:solidFill>
                <a:latin typeface="Palatino Linotype" pitchFamily="18" charset="0"/>
              </a:rPr>
              <a:t>Networks</a:t>
            </a:r>
          </a:p>
        </p:txBody>
      </p:sp>
      <p:sp>
        <p:nvSpPr>
          <p:cNvPr id="59" name="TextBox 58"/>
          <p:cNvSpPr txBox="1"/>
          <p:nvPr/>
        </p:nvSpPr>
        <p:spPr>
          <a:xfrm>
            <a:off x="1409700" y="1615212"/>
            <a:ext cx="1600200" cy="584775"/>
          </a:xfrm>
          <a:prstGeom prst="rect">
            <a:avLst/>
          </a:prstGeom>
          <a:noFill/>
        </p:spPr>
        <p:txBody>
          <a:bodyPr wrap="square" rtlCol="0">
            <a:spAutoFit/>
          </a:bodyPr>
          <a:lstStyle/>
          <a:p>
            <a:pPr algn="ctr"/>
            <a:r>
              <a:rPr lang="en-US" sz="1600" dirty="0" smtClean="0">
                <a:solidFill>
                  <a:schemeClr val="tx2"/>
                </a:solidFill>
              </a:rPr>
              <a:t>“</a:t>
            </a:r>
            <a:r>
              <a:rPr lang="en-US" sz="1600" dirty="0">
                <a:solidFill>
                  <a:schemeClr val="tx2"/>
                </a:solidFill>
              </a:rPr>
              <a:t>High-Level”</a:t>
            </a:r>
            <a:r>
              <a:rPr lang="en-US" sz="1600" dirty="0" smtClean="0">
                <a:solidFill>
                  <a:schemeClr val="tx2"/>
                </a:solidFill>
              </a:rPr>
              <a:t/>
            </a:r>
            <a:br>
              <a:rPr lang="en-US" sz="1600" dirty="0" smtClean="0">
                <a:solidFill>
                  <a:schemeClr val="tx2"/>
                </a:solidFill>
              </a:rPr>
            </a:br>
            <a:r>
              <a:rPr lang="en-US" sz="1600" dirty="0" smtClean="0">
                <a:solidFill>
                  <a:schemeClr val="tx2"/>
                </a:solidFill>
              </a:rPr>
              <a:t>Language</a:t>
            </a:r>
            <a:endParaRPr lang="en-US" sz="1600" dirty="0">
              <a:solidFill>
                <a:schemeClr val="tx2"/>
              </a:solidFill>
            </a:endParaRPr>
          </a:p>
        </p:txBody>
      </p:sp>
      <p:cxnSp>
        <p:nvCxnSpPr>
          <p:cNvPr id="61" name="Straight Arrow Connector 60"/>
          <p:cNvCxnSpPr>
            <a:stCxn id="60" idx="2"/>
            <a:endCxn id="55" idx="0"/>
          </p:cNvCxnSpPr>
          <p:nvPr/>
        </p:nvCxnSpPr>
        <p:spPr>
          <a:xfrm flipH="1">
            <a:off x="6896855" y="2184400"/>
            <a:ext cx="1082699" cy="9398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62" name="Straight Arrow Connector 61"/>
          <p:cNvCxnSpPr>
            <a:stCxn id="60" idx="2"/>
            <a:endCxn id="37" idx="0"/>
          </p:cNvCxnSpPr>
          <p:nvPr/>
        </p:nvCxnSpPr>
        <p:spPr>
          <a:xfrm flipH="1">
            <a:off x="4991855" y="2184400"/>
            <a:ext cx="2987699" cy="9652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60" name="Rectangle 17"/>
          <p:cNvSpPr>
            <a:spLocks noChangeArrowheads="1"/>
          </p:cNvSpPr>
          <p:nvPr/>
        </p:nvSpPr>
        <p:spPr bwMode="auto">
          <a:xfrm>
            <a:off x="7198480" y="1752600"/>
            <a:ext cx="1562147" cy="431800"/>
          </a:xfrm>
          <a:prstGeom prst="rect">
            <a:avLst/>
          </a:prstGeom>
          <a:gradFill>
            <a:gsLst>
              <a:gs pos="0">
                <a:srgbClr val="0070C0"/>
              </a:gs>
              <a:gs pos="80000">
                <a:srgbClr val="0070C0"/>
              </a:gs>
              <a:gs pos="100000">
                <a:srgbClr val="0070C0"/>
              </a:gs>
            </a:gsLst>
          </a:gradFill>
          <a:ln>
            <a:headEnd/>
            <a:tailEnd/>
          </a:ln>
        </p:spPr>
        <p:style>
          <a:lnRef idx="1">
            <a:schemeClr val="accent3"/>
          </a:lnRef>
          <a:fillRef idx="3">
            <a:schemeClr val="accent3"/>
          </a:fillRef>
          <a:effectRef idx="2">
            <a:schemeClr val="accent3"/>
          </a:effectRef>
          <a:fontRef idx="minor">
            <a:schemeClr val="lt1"/>
          </a:fontRef>
        </p:style>
        <p:txBody>
          <a:bodyPr lIns="0" tIns="0" rIns="0" bIns="0" anchor="ctr" anchorCtr="0">
            <a:noAutofit/>
          </a:bodyPr>
          <a:lstStyle/>
          <a:p>
            <a:pPr algn="ctr">
              <a:spcBef>
                <a:spcPct val="20000"/>
              </a:spcBef>
              <a:buClr>
                <a:schemeClr val="tx1"/>
              </a:buClr>
              <a:buSzPct val="150000"/>
              <a:buFont typeface="Comic Sans MS" pitchFamily="66" charset="0"/>
              <a:buNone/>
              <a:tabLst>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9750" algn="l"/>
              </a:tabLst>
            </a:pPr>
            <a:r>
              <a:rPr lang="en-US" sz="1400" dirty="0" smtClean="0">
                <a:solidFill>
                  <a:schemeClr val="tx1"/>
                </a:solidFill>
                <a:latin typeface="Palatino Linotype" pitchFamily="18" charset="0"/>
              </a:rPr>
              <a:t>Chemical Reaction Networks</a:t>
            </a:r>
          </a:p>
        </p:txBody>
      </p:sp>
      <p:sp>
        <p:nvSpPr>
          <p:cNvPr id="63" name="TextBox 62"/>
          <p:cNvSpPr txBox="1"/>
          <p:nvPr/>
        </p:nvSpPr>
        <p:spPr>
          <a:xfrm>
            <a:off x="0" y="5638800"/>
            <a:ext cx="1524000" cy="338554"/>
          </a:xfrm>
          <a:prstGeom prst="rect">
            <a:avLst/>
          </a:prstGeom>
          <a:noFill/>
        </p:spPr>
        <p:txBody>
          <a:bodyPr wrap="square" rtlCol="0">
            <a:spAutoFit/>
          </a:bodyPr>
          <a:lstStyle/>
          <a:p>
            <a:r>
              <a:rPr lang="en-US" sz="1600" dirty="0" smtClean="0"/>
              <a:t>Devices</a:t>
            </a:r>
            <a:endParaRPr lang="en-US" sz="1600" dirty="0"/>
          </a:p>
        </p:txBody>
      </p:sp>
      <p:sp>
        <p:nvSpPr>
          <p:cNvPr id="64" name="TextBox 63"/>
          <p:cNvSpPr txBox="1"/>
          <p:nvPr/>
        </p:nvSpPr>
        <p:spPr>
          <a:xfrm>
            <a:off x="0" y="4466223"/>
            <a:ext cx="1524000" cy="338554"/>
          </a:xfrm>
          <a:prstGeom prst="rect">
            <a:avLst/>
          </a:prstGeom>
          <a:noFill/>
        </p:spPr>
        <p:txBody>
          <a:bodyPr wrap="square" rtlCol="0">
            <a:spAutoFit/>
          </a:bodyPr>
          <a:lstStyle/>
          <a:p>
            <a:r>
              <a:rPr lang="en-US" sz="1600" dirty="0" smtClean="0"/>
              <a:t>Sequences</a:t>
            </a:r>
            <a:endParaRPr lang="en-US" sz="1600" dirty="0"/>
          </a:p>
        </p:txBody>
      </p:sp>
      <p:sp>
        <p:nvSpPr>
          <p:cNvPr id="65" name="TextBox 64"/>
          <p:cNvSpPr txBox="1"/>
          <p:nvPr/>
        </p:nvSpPr>
        <p:spPr>
          <a:xfrm>
            <a:off x="0" y="3223905"/>
            <a:ext cx="1524000" cy="338554"/>
          </a:xfrm>
          <a:prstGeom prst="rect">
            <a:avLst/>
          </a:prstGeom>
          <a:noFill/>
        </p:spPr>
        <p:txBody>
          <a:bodyPr wrap="square" rtlCol="0">
            <a:spAutoFit/>
          </a:bodyPr>
          <a:lstStyle/>
          <a:p>
            <a:r>
              <a:rPr lang="en-US" sz="1600" dirty="0" smtClean="0"/>
              <a:t>Gates</a:t>
            </a:r>
            <a:endParaRPr lang="en-US" sz="1600" dirty="0"/>
          </a:p>
        </p:txBody>
      </p:sp>
      <p:sp>
        <p:nvSpPr>
          <p:cNvPr id="66" name="TextBox 65"/>
          <p:cNvSpPr txBox="1"/>
          <p:nvPr/>
        </p:nvSpPr>
        <p:spPr>
          <a:xfrm>
            <a:off x="0" y="1752600"/>
            <a:ext cx="1524000" cy="338554"/>
          </a:xfrm>
          <a:prstGeom prst="rect">
            <a:avLst/>
          </a:prstGeom>
          <a:noFill/>
        </p:spPr>
        <p:txBody>
          <a:bodyPr wrap="square" rtlCol="0">
            <a:spAutoFit/>
          </a:bodyPr>
          <a:lstStyle/>
          <a:p>
            <a:r>
              <a:rPr lang="en-US" sz="1600" dirty="0" smtClean="0"/>
              <a:t>Programs</a:t>
            </a:r>
            <a:endParaRPr lang="en-US" sz="1600" dirty="0"/>
          </a:p>
        </p:txBody>
      </p:sp>
      <p:sp>
        <p:nvSpPr>
          <p:cNvPr id="67" name="TextBox 66"/>
          <p:cNvSpPr txBox="1"/>
          <p:nvPr/>
        </p:nvSpPr>
        <p:spPr>
          <a:xfrm>
            <a:off x="1295400" y="5638800"/>
            <a:ext cx="1600200" cy="338554"/>
          </a:xfrm>
          <a:prstGeom prst="rect">
            <a:avLst/>
          </a:prstGeom>
          <a:noFill/>
        </p:spPr>
        <p:txBody>
          <a:bodyPr wrap="square" rtlCol="0">
            <a:spAutoFit/>
          </a:bodyPr>
          <a:lstStyle/>
          <a:p>
            <a:pPr algn="ctr"/>
            <a:r>
              <a:rPr lang="en-US" sz="1600" dirty="0" smtClean="0">
                <a:solidFill>
                  <a:schemeClr val="tx2"/>
                </a:solidFill>
              </a:rPr>
              <a:t>Molecules</a:t>
            </a:r>
            <a:endParaRPr lang="en-US" sz="1600" dirty="0">
              <a:solidFill>
                <a:schemeClr val="tx2"/>
              </a:solidFill>
            </a:endParaRPr>
          </a:p>
        </p:txBody>
      </p:sp>
    </p:spTree>
    <p:extLst>
      <p:ext uri="{BB962C8B-B14F-4D97-AF65-F5344CB8AC3E}">
        <p14:creationId xmlns:p14="http://schemas.microsoft.com/office/powerpoint/2010/main" val="95483750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213" y="152400"/>
            <a:ext cx="8408987" cy="1143000"/>
          </a:xfrm>
        </p:spPr>
        <p:txBody>
          <a:bodyPr/>
          <a:lstStyle/>
          <a:p>
            <a:r>
              <a:rPr lang="en-US" dirty="0" smtClean="0"/>
              <a:t>Visual DSD </a:t>
            </a:r>
            <a:r>
              <a:rPr lang="en-US" sz="3200" dirty="0" smtClean="0"/>
              <a:t>(DNA Strand Displacement)</a:t>
            </a:r>
            <a:endParaRPr lang="en-US" dirty="0"/>
          </a:p>
        </p:txBody>
      </p:sp>
      <p:sp>
        <p:nvSpPr>
          <p:cNvPr id="3" name="Content Placeholder 2"/>
          <p:cNvSpPr>
            <a:spLocks noGrp="1"/>
          </p:cNvSpPr>
          <p:nvPr>
            <p:ph idx="1"/>
          </p:nvPr>
        </p:nvSpPr>
        <p:spPr/>
        <p:txBody>
          <a:bodyPr/>
          <a:lstStyle/>
          <a:p>
            <a:r>
              <a:rPr lang="en-US" sz="2000" u="sng" dirty="0">
                <a:solidFill>
                  <a:schemeClr val="tx2"/>
                </a:solidFill>
              </a:rPr>
              <a:t>http://research.microsoft.com/apps/pubs/default.aspx?id=157262</a:t>
            </a:r>
            <a:r>
              <a:rPr lang="en-US" dirty="0" smtClean="0"/>
              <a:t> </a:t>
            </a:r>
            <a:r>
              <a:rPr lang="en-US" sz="2000" dirty="0" smtClean="0"/>
              <a:t>Andrew Phillips</a:t>
            </a:r>
            <a:r>
              <a:rPr lang="en-US" sz="2000" dirty="0"/>
              <a:t/>
            </a:r>
            <a:br>
              <a:rPr lang="en-US" sz="2000" dirty="0"/>
            </a:br>
            <a:r>
              <a:rPr lang="en-US" sz="2000" dirty="0" smtClean="0"/>
              <a:t>MSR Cambridge</a:t>
            </a:r>
            <a:endParaRPr lang="en-US" sz="2000" dirty="0" smtClean="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955800"/>
            <a:ext cx="5486400" cy="4589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146528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Development Environment </a:t>
            </a:r>
            <a:br>
              <a:rPr lang="en-US" dirty="0" smtClean="0"/>
            </a:br>
            <a:r>
              <a:rPr lang="en-US" dirty="0" smtClean="0"/>
              <a:t>for DNA Gates</a:t>
            </a:r>
            <a:endParaRPr lang="en-US"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0"/>
            <a:ext cx="8379188"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761669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213" y="152400"/>
            <a:ext cx="8408987" cy="1143000"/>
          </a:xfrm>
        </p:spPr>
        <p:txBody>
          <a:bodyPr/>
          <a:lstStyle/>
          <a:p>
            <a:r>
              <a:rPr lang="en-US" dirty="0" smtClean="0"/>
              <a:t>A Language for DNA Structures</a:t>
            </a:r>
            <a:endParaRPr lang="en-US" dirty="0"/>
          </a:p>
        </p:txBody>
      </p:sp>
      <p:sp>
        <p:nvSpPr>
          <p:cNvPr id="3" name="Content Placeholder 2"/>
          <p:cNvSpPr>
            <a:spLocks noGrp="1"/>
          </p:cNvSpPr>
          <p:nvPr>
            <p:ph idx="1"/>
          </p:nvPr>
        </p:nvSpPr>
        <p:spPr/>
        <p:txBody>
          <a:bodyPr/>
          <a:lstStyle/>
          <a:p>
            <a:r>
              <a:rPr lang="en-US" dirty="0" smtClean="0"/>
              <a:t>Describe the initial</a:t>
            </a:r>
            <a:r>
              <a:rPr lang="en-US" dirty="0"/>
              <a:t/>
            </a:r>
            <a:br>
              <a:rPr lang="en-US" dirty="0"/>
            </a:br>
            <a:r>
              <a:rPr lang="en-US" dirty="0" smtClean="0"/>
              <a:t>structures</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4" y="2590800"/>
            <a:ext cx="4290757"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600200"/>
            <a:ext cx="3831741" cy="4481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250403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213" y="152400"/>
            <a:ext cx="8408987" cy="1143000"/>
          </a:xfrm>
        </p:spPr>
        <p:txBody>
          <a:bodyPr/>
          <a:lstStyle/>
          <a:p>
            <a:r>
              <a:rPr lang="en-US" dirty="0" smtClean="0"/>
              <a:t>Compute Species and Reactions</a:t>
            </a:r>
            <a:endParaRPr lang="en-US" dirty="0"/>
          </a:p>
        </p:txBody>
      </p:sp>
      <p:sp>
        <p:nvSpPr>
          <p:cNvPr id="3" name="Content Placeholder 2"/>
          <p:cNvSpPr>
            <a:spLocks noGrp="1"/>
          </p:cNvSpPr>
          <p:nvPr>
            <p:ph idx="1"/>
          </p:nvPr>
        </p:nvSpPr>
        <p:spPr/>
        <p:txBody>
          <a:bodyPr/>
          <a:lstStyle/>
          <a:p>
            <a:r>
              <a:rPr lang="en-US" dirty="0" smtClean="0"/>
              <a:t>Recursively computed from</a:t>
            </a:r>
            <a:br>
              <a:rPr lang="en-US" dirty="0" smtClean="0"/>
            </a:br>
            <a:r>
              <a:rPr lang="en-US" dirty="0" smtClean="0"/>
              <a:t>the initial structures</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979" y="2590800"/>
            <a:ext cx="3456535" cy="3610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1537855"/>
            <a:ext cx="3399904" cy="249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399" y="4097682"/>
            <a:ext cx="3370809" cy="2084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210120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413" y="152400"/>
            <a:ext cx="8408987" cy="1143000"/>
          </a:xfrm>
        </p:spPr>
        <p:txBody>
          <a:bodyPr/>
          <a:lstStyle/>
          <a:p>
            <a:r>
              <a:rPr lang="en-US" dirty="0" smtClean="0"/>
              <a:t>Reaction Graph and Export</a:t>
            </a:r>
            <a:endParaRPr lang="en-US" dirty="0"/>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68829"/>
            <a:ext cx="2819400" cy="4349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683475"/>
            <a:ext cx="4967288" cy="433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965639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213" y="152400"/>
            <a:ext cx="8408987" cy="1143000"/>
          </a:xfrm>
        </p:spPr>
        <p:txBody>
          <a:bodyPr/>
          <a:lstStyle/>
          <a:p>
            <a:r>
              <a:rPr lang="en-US" dirty="0" smtClean="0"/>
              <a:t>Simulation</a:t>
            </a:r>
            <a:endParaRPr lang="en-US" dirty="0"/>
          </a:p>
        </p:txBody>
      </p:sp>
      <p:sp>
        <p:nvSpPr>
          <p:cNvPr id="3" name="Content Placeholder 2"/>
          <p:cNvSpPr>
            <a:spLocks noGrp="1"/>
          </p:cNvSpPr>
          <p:nvPr>
            <p:ph idx="1"/>
          </p:nvPr>
        </p:nvSpPr>
        <p:spPr/>
        <p:txBody>
          <a:bodyPr/>
          <a:lstStyle/>
          <a:p>
            <a:r>
              <a:rPr lang="en-US" dirty="0" smtClean="0"/>
              <a:t>Stochastic</a:t>
            </a:r>
          </a:p>
          <a:p>
            <a:r>
              <a:rPr lang="en-US" dirty="0" smtClean="0"/>
              <a:t>Deterministic</a:t>
            </a:r>
          </a:p>
          <a:p>
            <a:r>
              <a:rPr lang="en-US" dirty="0" smtClean="0"/>
              <a:t>“JIT”</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858712"/>
            <a:ext cx="5791200" cy="4323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259253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413" y="152400"/>
            <a:ext cx="8408987" cy="1143000"/>
          </a:xfrm>
        </p:spPr>
        <p:txBody>
          <a:bodyPr/>
          <a:lstStyle/>
          <a:p>
            <a:r>
              <a:rPr lang="en-US" dirty="0" smtClean="0"/>
              <a:t>Analysis</a:t>
            </a:r>
            <a:endParaRPr lang="en-US" dirty="0"/>
          </a:p>
        </p:txBody>
      </p:sp>
      <p:sp>
        <p:nvSpPr>
          <p:cNvPr id="3" name="Content Placeholder 2"/>
          <p:cNvSpPr>
            <a:spLocks noGrp="1"/>
          </p:cNvSpPr>
          <p:nvPr>
            <p:ph idx="1"/>
          </p:nvPr>
        </p:nvSpPr>
        <p:spPr/>
        <p:txBody>
          <a:bodyPr/>
          <a:lstStyle/>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72700"/>
            <a:ext cx="2209800" cy="448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1961" y="1685699"/>
            <a:ext cx="3718325" cy="4476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1663175"/>
            <a:ext cx="1174796" cy="448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bwMode="auto">
          <a:xfrm>
            <a:off x="3711598" y="4368800"/>
            <a:ext cx="914400" cy="1295400"/>
          </a:xfrm>
          <a:prstGeom prst="ellipse">
            <a:avLst/>
          </a:prstGeom>
          <a:noFill/>
          <a:ln w="38100" cap="flat" cmpd="sng" algn="ctr">
            <a:solidFill>
              <a:srgbClr val="FFCC00"/>
            </a:solidFill>
            <a:prstDash val="solid"/>
            <a:round/>
            <a:headEnd type="oval" w="sm" len="sm"/>
            <a:tailEnd type="oval" w="sm" len="sm"/>
          </a:ln>
          <a:effectLst/>
        </p:spPr>
        <p:txBody>
          <a:bodyPr vert="horz" wrap="square" lIns="0" tIns="0" rIns="0" bIns="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Segoe" pitchFamily="34" charset="0"/>
            </a:endParaRPr>
          </a:p>
        </p:txBody>
      </p:sp>
      <p:sp>
        <p:nvSpPr>
          <p:cNvPr id="8" name="Oval 7"/>
          <p:cNvSpPr/>
          <p:nvPr/>
        </p:nvSpPr>
        <p:spPr bwMode="auto">
          <a:xfrm>
            <a:off x="5211961" y="1672700"/>
            <a:ext cx="3505201" cy="4432825"/>
          </a:xfrm>
          <a:prstGeom prst="ellipse">
            <a:avLst/>
          </a:prstGeom>
          <a:noFill/>
          <a:ln w="38100" cap="flat" cmpd="sng" algn="ctr">
            <a:solidFill>
              <a:srgbClr val="FFCC00"/>
            </a:solidFill>
            <a:prstDash val="solid"/>
            <a:round/>
            <a:headEnd type="oval" w="sm" len="sm"/>
            <a:tailEnd type="oval" w="sm" len="sm"/>
          </a:ln>
          <a:effectLst/>
        </p:spPr>
        <p:txBody>
          <a:bodyPr vert="horz" wrap="square" lIns="0" tIns="0" rIns="0" bIns="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Segoe" pitchFamily="34" charset="0"/>
            </a:endParaRPr>
          </a:p>
        </p:txBody>
      </p:sp>
      <p:cxnSp>
        <p:nvCxnSpPr>
          <p:cNvPr id="6" name="Straight Connector 5"/>
          <p:cNvCxnSpPr>
            <a:stCxn id="8" idx="1"/>
            <a:endCxn id="4" idx="1"/>
          </p:cNvCxnSpPr>
          <p:nvPr/>
        </p:nvCxnSpPr>
        <p:spPr bwMode="auto">
          <a:xfrm flipH="1">
            <a:off x="3845509" y="2321872"/>
            <a:ext cx="1879777" cy="2236635"/>
          </a:xfrm>
          <a:prstGeom prst="line">
            <a:avLst/>
          </a:prstGeom>
          <a:solidFill>
            <a:schemeClr val="accent1"/>
          </a:solidFill>
          <a:ln w="50800" cap="flat" cmpd="sng" algn="ctr">
            <a:solidFill>
              <a:schemeClr val="tx2"/>
            </a:solidFill>
            <a:prstDash val="solid"/>
            <a:round/>
            <a:headEnd type="oval" w="sm" len="sm"/>
            <a:tailEnd type="oval" w="sm" len="sm"/>
          </a:ln>
          <a:effectLst/>
        </p:spPr>
      </p:cxnSp>
      <p:cxnSp>
        <p:nvCxnSpPr>
          <p:cNvPr id="11" name="Straight Connector 10"/>
          <p:cNvCxnSpPr>
            <a:stCxn id="8" idx="4"/>
            <a:endCxn id="4" idx="4"/>
          </p:cNvCxnSpPr>
          <p:nvPr/>
        </p:nvCxnSpPr>
        <p:spPr bwMode="auto">
          <a:xfrm flipH="1" flipV="1">
            <a:off x="4168798" y="5664200"/>
            <a:ext cx="2795764" cy="441325"/>
          </a:xfrm>
          <a:prstGeom prst="line">
            <a:avLst/>
          </a:prstGeom>
          <a:solidFill>
            <a:schemeClr val="accent1"/>
          </a:solidFill>
          <a:ln w="50800" cap="flat" cmpd="sng" algn="ctr">
            <a:solidFill>
              <a:schemeClr val="tx2"/>
            </a:solidFill>
            <a:prstDash val="solid"/>
            <a:round/>
            <a:headEnd type="oval" w="sm" len="sm"/>
            <a:tailEnd type="oval" w="sm" len="sm"/>
          </a:ln>
          <a:effectLst/>
        </p:spPr>
      </p:cxnSp>
    </p:spTree>
    <p:extLst>
      <p:ext uri="{BB962C8B-B14F-4D97-AF65-F5344CB8AC3E}">
        <p14:creationId xmlns:p14="http://schemas.microsoft.com/office/powerpoint/2010/main" val="125228427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213" y="152400"/>
            <a:ext cx="8408987" cy="1143000"/>
          </a:xfrm>
        </p:spPr>
        <p:txBody>
          <a:bodyPr/>
          <a:lstStyle/>
          <a:p>
            <a:r>
              <a:rPr lang="en-US" dirty="0" err="1" smtClean="0"/>
              <a:t>Modelchecking</a:t>
            </a:r>
            <a:endParaRPr lang="en-US" dirty="0"/>
          </a:p>
        </p:txBody>
      </p:sp>
      <p:sp>
        <p:nvSpPr>
          <p:cNvPr id="3" name="Content Placeholder 2"/>
          <p:cNvSpPr>
            <a:spLocks noGrp="1"/>
          </p:cNvSpPr>
          <p:nvPr>
            <p:ph idx="1"/>
          </p:nvPr>
        </p:nvSpPr>
        <p:spPr/>
        <p:txBody>
          <a:bodyPr/>
          <a:lstStyle/>
          <a:p>
            <a:r>
              <a:rPr lang="en-US" dirty="0" smtClean="0"/>
              <a:t>Export to PRISM probabilistic </a:t>
            </a:r>
            <a:r>
              <a:rPr lang="en-US" dirty="0" err="1" smtClean="0"/>
              <a:t>modelchecker</a:t>
            </a:r>
            <a:endParaRPr lang="en-US" dirty="0" smtClean="0"/>
          </a:p>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133600"/>
            <a:ext cx="5431692"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4030790"/>
            <a:ext cx="1914525" cy="1617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81616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620953" y="4187264"/>
            <a:ext cx="4880737" cy="2579422"/>
            <a:chOff x="170233" y="3781602"/>
            <a:chExt cx="5648325" cy="2985084"/>
          </a:xfrm>
        </p:grpSpPr>
        <p:pic>
          <p:nvPicPr>
            <p:cNvPr id="9220" name="Picture 4" descr="File:CellMembraneDrawing.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233" y="3781602"/>
              <a:ext cx="5648325" cy="298508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6"/>
            <p:cNvSpPr>
              <a:spLocks noChangeArrowheads="1"/>
            </p:cNvSpPr>
            <p:nvPr/>
          </p:nvSpPr>
          <p:spPr bwMode="auto">
            <a:xfrm>
              <a:off x="170233" y="6534661"/>
              <a:ext cx="2475652" cy="215444"/>
            </a:xfrm>
            <a:prstGeom prst="rect">
              <a:avLst/>
            </a:prstGeom>
            <a:noFill/>
            <a:ln>
              <a:noFill/>
            </a:ln>
            <a:effectLst/>
            <a:extLst>
              <a:ext uri="{909E8E84-426E-40DD-AFC4-6F175D3DCCD1}">
                <a14:hiddenFill xmlns:a14="http://schemas.microsoft.com/office/drawing/2010/main">
                  <a:solidFill>
                    <a:srgbClr val="FF9900">
                      <a:alpha val="50000"/>
                    </a:srgbClr>
                  </a:solidFill>
                </a14:hiddenFill>
              </a:ext>
              <a:ext uri="{91240B29-F687-4F45-9708-019B960494DF}">
                <a14:hiddenLine xmlns:a14="http://schemas.microsoft.com/office/drawing/2010/main" w="381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GB" sz="800" smtClean="0">
                  <a:solidFill>
                    <a:schemeClr val="tx1">
                      <a:lumMod val="50000"/>
                      <a:lumOff val="50000"/>
                    </a:schemeClr>
                  </a:solidFill>
                </a:rPr>
                <a:t>Wikimedia</a:t>
              </a:r>
              <a:endParaRPr lang="en-GB" sz="800">
                <a:solidFill>
                  <a:schemeClr val="tx1">
                    <a:lumMod val="50000"/>
                    <a:lumOff val="50000"/>
                  </a:schemeClr>
                </a:solidFill>
              </a:endParaRPr>
            </a:p>
          </p:txBody>
        </p:sp>
      </p:grpSp>
      <p:sp>
        <p:nvSpPr>
          <p:cNvPr id="2" name="Title 1"/>
          <p:cNvSpPr>
            <a:spLocks noGrp="1"/>
          </p:cNvSpPr>
          <p:nvPr>
            <p:ph type="title"/>
          </p:nvPr>
        </p:nvSpPr>
        <p:spPr>
          <a:xfrm>
            <a:off x="471488" y="152400"/>
            <a:ext cx="8408987" cy="1143000"/>
          </a:xfrm>
        </p:spPr>
        <p:txBody>
          <a:bodyPr/>
          <a:lstStyle/>
          <a:p>
            <a:r>
              <a:rPr lang="en-US" dirty="0" smtClean="0"/>
              <a:t>Programmed Self-Assembly</a:t>
            </a:r>
            <a:endParaRPr lang="en-US" dirty="0"/>
          </a:p>
        </p:txBody>
      </p:sp>
      <p:grpSp>
        <p:nvGrpSpPr>
          <p:cNvPr id="4" name="Group 3"/>
          <p:cNvGrpSpPr/>
          <p:nvPr/>
        </p:nvGrpSpPr>
        <p:grpSpPr>
          <a:xfrm>
            <a:off x="5557722" y="1522099"/>
            <a:ext cx="3510078" cy="3132961"/>
            <a:chOff x="152400" y="1143000"/>
            <a:chExt cx="3124200" cy="2788542"/>
          </a:xfrm>
        </p:grpSpPr>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143000"/>
              <a:ext cx="3124200" cy="278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5000" y="3429000"/>
              <a:ext cx="1295400" cy="469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 name="Group 10"/>
          <p:cNvGrpSpPr/>
          <p:nvPr/>
        </p:nvGrpSpPr>
        <p:grpSpPr>
          <a:xfrm>
            <a:off x="620952" y="1522099"/>
            <a:ext cx="3431434" cy="2547938"/>
            <a:chOff x="2724588" y="-2455713"/>
            <a:chExt cx="4143375" cy="3076575"/>
          </a:xfrm>
        </p:grpSpPr>
        <p:pic>
          <p:nvPicPr>
            <p:cNvPr id="92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4588" y="-2455713"/>
              <a:ext cx="4143375" cy="307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65487" y="107221"/>
              <a:ext cx="502476" cy="513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 name="Rectangle 13"/>
          <p:cNvSpPr/>
          <p:nvPr/>
        </p:nvSpPr>
        <p:spPr>
          <a:xfrm>
            <a:off x="539601" y="1059899"/>
            <a:ext cx="1701818" cy="461665"/>
          </a:xfrm>
          <a:prstGeom prst="rect">
            <a:avLst/>
          </a:prstGeom>
        </p:spPr>
        <p:txBody>
          <a:bodyPr wrap="square">
            <a:spAutoFit/>
          </a:bodyPr>
          <a:lstStyle/>
          <a:p>
            <a:r>
              <a:rPr lang="en-US" sz="2400" dirty="0" smtClean="0">
                <a:solidFill>
                  <a:schemeClr val="tx2"/>
                </a:solidFill>
              </a:rPr>
              <a:t>Proteins</a:t>
            </a:r>
            <a:endParaRPr lang="en-US" sz="2400" dirty="0">
              <a:solidFill>
                <a:srgbClr val="C00000"/>
              </a:solidFill>
            </a:endParaRPr>
          </a:p>
        </p:txBody>
      </p:sp>
      <p:sp>
        <p:nvSpPr>
          <p:cNvPr id="17" name="Rectangle 16"/>
          <p:cNvSpPr/>
          <p:nvPr/>
        </p:nvSpPr>
        <p:spPr>
          <a:xfrm>
            <a:off x="5467463" y="1045384"/>
            <a:ext cx="1701818" cy="461665"/>
          </a:xfrm>
          <a:prstGeom prst="rect">
            <a:avLst/>
          </a:prstGeom>
        </p:spPr>
        <p:txBody>
          <a:bodyPr wrap="square">
            <a:spAutoFit/>
          </a:bodyPr>
          <a:lstStyle/>
          <a:p>
            <a:r>
              <a:rPr lang="en-US" sz="2400" smtClean="0">
                <a:solidFill>
                  <a:schemeClr val="tx2"/>
                </a:solidFill>
              </a:rPr>
              <a:t>DNA/RNA</a:t>
            </a:r>
            <a:endParaRPr lang="en-US" sz="2400">
              <a:solidFill>
                <a:srgbClr val="C00000"/>
              </a:solidFill>
            </a:endParaRPr>
          </a:p>
        </p:txBody>
      </p:sp>
      <p:sp>
        <p:nvSpPr>
          <p:cNvPr id="18" name="Rectangle 17"/>
          <p:cNvSpPr/>
          <p:nvPr/>
        </p:nvSpPr>
        <p:spPr>
          <a:xfrm>
            <a:off x="5562600" y="5274144"/>
            <a:ext cx="1971562" cy="461665"/>
          </a:xfrm>
          <a:prstGeom prst="rect">
            <a:avLst/>
          </a:prstGeom>
        </p:spPr>
        <p:txBody>
          <a:bodyPr wrap="square">
            <a:spAutoFit/>
          </a:bodyPr>
          <a:lstStyle/>
          <a:p>
            <a:r>
              <a:rPr lang="en-US" sz="2400" dirty="0" smtClean="0">
                <a:solidFill>
                  <a:schemeClr val="tx2"/>
                </a:solidFill>
              </a:rPr>
              <a:t>Membranes</a:t>
            </a:r>
            <a:endParaRPr lang="en-US" sz="2400" dirty="0">
              <a:solidFill>
                <a:srgbClr val="C00000"/>
              </a:solidFill>
            </a:endParaRPr>
          </a:p>
        </p:txBody>
      </p:sp>
    </p:spTree>
    <p:extLst>
      <p:ext uri="{BB962C8B-B14F-4D97-AF65-F5344CB8AC3E}">
        <p14:creationId xmlns:p14="http://schemas.microsoft.com/office/powerpoint/2010/main" val="173520607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413" y="152400"/>
            <a:ext cx="8408987" cy="1143000"/>
          </a:xfrm>
        </p:spPr>
        <p:txBody>
          <a:bodyPr/>
          <a:lstStyle/>
          <a:p>
            <a:r>
              <a:rPr lang="en-US" sz="4000" dirty="0" smtClean="0"/>
              <a:t>Tool Output</a:t>
            </a:r>
            <a:r>
              <a:rPr lang="en-US" sz="4000" dirty="0" smtClean="0"/>
              <a:t>: Domain Structures</a:t>
            </a:r>
            <a:endParaRPr lang="en-US" sz="4000" dirty="0"/>
          </a:p>
        </p:txBody>
      </p:sp>
      <p:sp>
        <p:nvSpPr>
          <p:cNvPr id="3" name="Content Placeholder 2"/>
          <p:cNvSpPr>
            <a:spLocks noGrp="1"/>
          </p:cNvSpPr>
          <p:nvPr>
            <p:ph idx="1"/>
          </p:nvPr>
        </p:nvSpPr>
        <p:spPr/>
        <p:txBody>
          <a:bodyPr/>
          <a:lstStyle/>
          <a:p>
            <a:r>
              <a:rPr lang="en-US" dirty="0" smtClean="0"/>
              <a:t>Abstract structures</a:t>
            </a:r>
          </a:p>
          <a:p>
            <a:pPr lvl="1"/>
            <a:r>
              <a:rPr lang="en-US" dirty="0" smtClean="0"/>
              <a:t>(no DNA sequences)</a:t>
            </a:r>
          </a:p>
        </p:txBody>
      </p:sp>
      <p:sp>
        <p:nvSpPr>
          <p:cNvPr id="7" name="TextBox 6"/>
          <p:cNvSpPr txBox="1"/>
          <p:nvPr/>
        </p:nvSpPr>
        <p:spPr>
          <a:xfrm>
            <a:off x="846668" y="2895600"/>
            <a:ext cx="3191932" cy="830997"/>
          </a:xfrm>
          <a:prstGeom prst="rect">
            <a:avLst/>
          </a:prstGeom>
          <a:noFill/>
        </p:spPr>
        <p:txBody>
          <a:bodyPr wrap="square" rtlCol="0">
            <a:spAutoFit/>
          </a:bodyPr>
          <a:lstStyle/>
          <a:p>
            <a:r>
              <a:rPr lang="en-US" sz="2400" dirty="0" smtClean="0">
                <a:solidFill>
                  <a:schemeClr val="tx2"/>
                </a:solidFill>
              </a:rPr>
              <a:t>“Ok, I want to run this</a:t>
            </a:r>
            <a:r>
              <a:rPr lang="en-US" dirty="0">
                <a:solidFill>
                  <a:schemeClr val="tx2"/>
                </a:solidFill>
              </a:rPr>
              <a:t/>
            </a:r>
            <a:br>
              <a:rPr lang="en-US" dirty="0">
                <a:solidFill>
                  <a:schemeClr val="tx2"/>
                </a:solidFill>
              </a:rPr>
            </a:br>
            <a:r>
              <a:rPr lang="en-US" dirty="0" smtClean="0">
                <a:solidFill>
                  <a:schemeClr val="tx2"/>
                </a:solidFill>
              </a:rPr>
              <a:t>for real”</a:t>
            </a:r>
            <a:endParaRPr lang="en-US" sz="2400" dirty="0" smtClean="0">
              <a:solidFill>
                <a:schemeClr val="tx2"/>
              </a:solidFill>
            </a:endParaRPr>
          </a:p>
        </p:txBody>
      </p:sp>
      <p:cxnSp>
        <p:nvCxnSpPr>
          <p:cNvPr id="8" name="Straight Arrow Connector 7"/>
          <p:cNvCxnSpPr>
            <a:stCxn id="7" idx="3"/>
          </p:cNvCxnSpPr>
          <p:nvPr/>
        </p:nvCxnSpPr>
        <p:spPr>
          <a:xfrm flipV="1">
            <a:off x="4038600" y="3126434"/>
            <a:ext cx="914400" cy="184665"/>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600200"/>
            <a:ext cx="3831741" cy="4481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597267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p:cNvSpPr txBox="1"/>
          <p:nvPr/>
        </p:nvSpPr>
        <p:spPr>
          <a:xfrm>
            <a:off x="3733801" y="4393974"/>
            <a:ext cx="2590556" cy="830997"/>
          </a:xfrm>
          <a:prstGeom prst="rect">
            <a:avLst/>
          </a:prstGeom>
          <a:noFill/>
        </p:spPr>
        <p:txBody>
          <a:bodyPr wrap="square" rtlCol="0">
            <a:spAutoFit/>
          </a:bodyPr>
          <a:lstStyle/>
          <a:p>
            <a:r>
              <a:rPr lang="en-US" dirty="0" smtClean="0"/>
              <a:t>Thermodynamic Synthesis</a:t>
            </a:r>
            <a:endParaRPr lang="en-US" dirty="0"/>
          </a:p>
        </p:txBody>
      </p:sp>
      <p:sp>
        <p:nvSpPr>
          <p:cNvPr id="2" name="Title 1"/>
          <p:cNvSpPr>
            <a:spLocks noGrp="1"/>
          </p:cNvSpPr>
          <p:nvPr>
            <p:ph type="title"/>
          </p:nvPr>
        </p:nvSpPr>
        <p:spPr>
          <a:xfrm>
            <a:off x="430213" y="152400"/>
            <a:ext cx="8408987" cy="1143000"/>
          </a:xfrm>
        </p:spPr>
        <p:txBody>
          <a:bodyPr/>
          <a:lstStyle/>
          <a:p>
            <a:r>
              <a:rPr lang="en-US" dirty="0" smtClean="0"/>
              <a:t>From Structures </a:t>
            </a:r>
            <a:r>
              <a:rPr lang="en-US" dirty="0"/>
              <a:t>to </a:t>
            </a:r>
            <a:r>
              <a:rPr lang="en-US" dirty="0" smtClean="0"/>
              <a:t>Sequences</a:t>
            </a:r>
            <a:endParaRPr lang="en-US" dirty="0"/>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8047" y="1683043"/>
            <a:ext cx="5386953" cy="87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225" name="Group 9224"/>
          <p:cNvGrpSpPr/>
          <p:nvPr/>
        </p:nvGrpSpPr>
        <p:grpSpPr>
          <a:xfrm>
            <a:off x="2739533" y="3200400"/>
            <a:ext cx="5950933" cy="877873"/>
            <a:chOff x="1562625" y="2704092"/>
            <a:chExt cx="5950933" cy="877873"/>
          </a:xfrm>
        </p:grpSpPr>
        <p:pic>
          <p:nvPicPr>
            <p:cNvPr id="922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2625" y="2704092"/>
              <a:ext cx="5950933" cy="877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2482511" y="2949868"/>
              <a:ext cx="4973109" cy="166839"/>
            </a:xfrm>
            <a:prstGeom prst="ellipse">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24" name="Group 9223"/>
          <p:cNvGrpSpPr/>
          <p:nvPr/>
        </p:nvGrpSpPr>
        <p:grpSpPr>
          <a:xfrm>
            <a:off x="258400" y="2700525"/>
            <a:ext cx="2365495" cy="1438046"/>
            <a:chOff x="2895600" y="3635212"/>
            <a:chExt cx="2365495" cy="1438046"/>
          </a:xfrm>
        </p:grpSpPr>
        <p:pic>
          <p:nvPicPr>
            <p:cNvPr id="4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9804" y="4096877"/>
              <a:ext cx="2131796" cy="976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895600" y="3635212"/>
              <a:ext cx="2365495" cy="461665"/>
            </a:xfrm>
            <a:prstGeom prst="rect">
              <a:avLst/>
            </a:prstGeom>
            <a:noFill/>
          </p:spPr>
          <p:txBody>
            <a:bodyPr wrap="square" rtlCol="0">
              <a:spAutoFit/>
            </a:bodyPr>
            <a:lstStyle/>
            <a:p>
              <a:r>
                <a:rPr lang="en-US" dirty="0" smtClean="0"/>
                <a:t>DSD Structure</a:t>
              </a:r>
              <a:endParaRPr lang="en-US" dirty="0"/>
            </a:p>
          </p:txBody>
        </p:sp>
      </p:grpSp>
      <p:cxnSp>
        <p:nvCxnSpPr>
          <p:cNvPr id="7" name="Straight Arrow Connector 6"/>
          <p:cNvCxnSpPr/>
          <p:nvPr/>
        </p:nvCxnSpPr>
        <p:spPr>
          <a:xfrm>
            <a:off x="2444411" y="2929015"/>
            <a:ext cx="1060789" cy="1"/>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5" name="Straight Arrow Connector 14"/>
          <p:cNvCxnSpPr/>
          <p:nvPr/>
        </p:nvCxnSpPr>
        <p:spPr>
          <a:xfrm>
            <a:off x="7315200" y="3663468"/>
            <a:ext cx="0" cy="72566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922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42181" y="4389134"/>
            <a:ext cx="2039819" cy="1919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8875" y="4748287"/>
            <a:ext cx="3439119" cy="972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p:cNvSpPr/>
          <p:nvPr/>
        </p:nvSpPr>
        <p:spPr>
          <a:xfrm>
            <a:off x="1600200" y="5167724"/>
            <a:ext cx="1421323" cy="552933"/>
          </a:xfrm>
          <a:prstGeom prst="ellipse">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28047" y="4266413"/>
            <a:ext cx="3246800" cy="461665"/>
          </a:xfrm>
          <a:prstGeom prst="rect">
            <a:avLst/>
          </a:prstGeom>
          <a:noFill/>
        </p:spPr>
        <p:txBody>
          <a:bodyPr wrap="square" rtlCol="0">
            <a:spAutoFit/>
          </a:bodyPr>
          <a:lstStyle/>
          <a:p>
            <a:r>
              <a:rPr lang="en-US" dirty="0" smtClean="0"/>
              <a:t>Output Sequences</a:t>
            </a:r>
            <a:endParaRPr lang="en-US" dirty="0"/>
          </a:p>
        </p:txBody>
      </p:sp>
      <p:cxnSp>
        <p:nvCxnSpPr>
          <p:cNvPr id="18" name="Straight Arrow Connector 17"/>
          <p:cNvCxnSpPr>
            <a:stCxn id="30" idx="0"/>
            <a:endCxn id="9" idx="4"/>
          </p:cNvCxnSpPr>
          <p:nvPr/>
        </p:nvCxnSpPr>
        <p:spPr>
          <a:xfrm flipH="1" flipV="1">
            <a:off x="2310862" y="5720657"/>
            <a:ext cx="536107" cy="451543"/>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31" name="Straight Arrow Connector 30"/>
          <p:cNvCxnSpPr/>
          <p:nvPr/>
        </p:nvCxnSpPr>
        <p:spPr>
          <a:xfrm flipH="1">
            <a:off x="3840186" y="5341491"/>
            <a:ext cx="2408216" cy="724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30" name="TextBox 29"/>
          <p:cNvSpPr txBox="1"/>
          <p:nvPr/>
        </p:nvSpPr>
        <p:spPr>
          <a:xfrm>
            <a:off x="941639" y="6172200"/>
            <a:ext cx="3810659" cy="461665"/>
          </a:xfrm>
          <a:prstGeom prst="rect">
            <a:avLst/>
          </a:prstGeom>
          <a:noFill/>
        </p:spPr>
        <p:txBody>
          <a:bodyPr wrap="none" rtlCol="0">
            <a:spAutoFit/>
          </a:bodyPr>
          <a:lstStyle/>
          <a:p>
            <a:r>
              <a:rPr lang="en-US" sz="2400" dirty="0" smtClean="0">
                <a:solidFill>
                  <a:schemeClr val="tx2"/>
                </a:solidFill>
              </a:rPr>
              <a:t>“Ok, </a:t>
            </a:r>
            <a:r>
              <a:rPr lang="en-US" dirty="0" smtClean="0">
                <a:solidFill>
                  <a:schemeClr val="tx2"/>
                </a:solidFill>
              </a:rPr>
              <a:t>where do I </a:t>
            </a:r>
            <a:r>
              <a:rPr lang="en-US" sz="2400" dirty="0" smtClean="0">
                <a:solidFill>
                  <a:schemeClr val="tx2"/>
                </a:solidFill>
              </a:rPr>
              <a:t>buy </a:t>
            </a:r>
            <a:r>
              <a:rPr lang="en-US" sz="2400" dirty="0" smtClean="0">
                <a:solidFill>
                  <a:schemeClr val="tx2"/>
                </a:solidFill>
              </a:rPr>
              <a:t>these”</a:t>
            </a:r>
            <a:endParaRPr lang="en-US" sz="2400" dirty="0">
              <a:solidFill>
                <a:schemeClr val="tx2"/>
              </a:solidFill>
            </a:endParaRPr>
          </a:p>
        </p:txBody>
      </p:sp>
      <p:sp>
        <p:nvSpPr>
          <p:cNvPr id="28" name="TextBox 27"/>
          <p:cNvSpPr txBox="1"/>
          <p:nvPr/>
        </p:nvSpPr>
        <p:spPr>
          <a:xfrm>
            <a:off x="5838795" y="1683043"/>
            <a:ext cx="2058577" cy="369332"/>
          </a:xfrm>
          <a:prstGeom prst="rect">
            <a:avLst/>
          </a:prstGeom>
          <a:noFill/>
        </p:spPr>
        <p:txBody>
          <a:bodyPr wrap="none" rtlCol="0">
            <a:spAutoFit/>
          </a:bodyPr>
          <a:lstStyle/>
          <a:p>
            <a:r>
              <a:rPr lang="en-US" dirty="0" smtClean="0"/>
              <a:t>www.nupack.org</a:t>
            </a:r>
            <a:endParaRPr lang="en-US" dirty="0"/>
          </a:p>
        </p:txBody>
      </p:sp>
      <p:sp>
        <p:nvSpPr>
          <p:cNvPr id="44" name="TextBox 43"/>
          <p:cNvSpPr txBox="1"/>
          <p:nvPr/>
        </p:nvSpPr>
        <p:spPr>
          <a:xfrm>
            <a:off x="3543300" y="2700524"/>
            <a:ext cx="4804267" cy="461665"/>
          </a:xfrm>
          <a:prstGeom prst="rect">
            <a:avLst/>
          </a:prstGeom>
          <a:noFill/>
        </p:spPr>
        <p:txBody>
          <a:bodyPr wrap="square" rtlCol="0">
            <a:spAutoFit/>
          </a:bodyPr>
          <a:lstStyle/>
          <a:p>
            <a:r>
              <a:rPr lang="en-US" dirty="0" smtClean="0"/>
              <a:t>“Dot-</a:t>
            </a:r>
            <a:r>
              <a:rPr lang="en-US" dirty="0" err="1" smtClean="0"/>
              <a:t>Paren</a:t>
            </a:r>
            <a:r>
              <a:rPr lang="en-US" dirty="0" smtClean="0"/>
              <a:t>” representation</a:t>
            </a:r>
            <a:endParaRPr lang="en-US" dirty="0"/>
          </a:p>
        </p:txBody>
      </p:sp>
    </p:spTree>
    <p:extLst>
      <p:ext uri="{BB962C8B-B14F-4D97-AF65-F5344CB8AC3E}">
        <p14:creationId xmlns:p14="http://schemas.microsoft.com/office/powerpoint/2010/main" val="37515075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413" y="152400"/>
            <a:ext cx="8408987" cy="1143000"/>
          </a:xfrm>
        </p:spPr>
        <p:txBody>
          <a:bodyPr/>
          <a:lstStyle/>
          <a:p>
            <a:r>
              <a:rPr lang="en-US" dirty="0" smtClean="0"/>
              <a:t>        DNA Synthesis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1219200"/>
            <a:ext cx="5524500" cy="497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xplosion 1 4"/>
          <p:cNvSpPr/>
          <p:nvPr/>
        </p:nvSpPr>
        <p:spPr>
          <a:xfrm>
            <a:off x="1066800" y="4953000"/>
            <a:ext cx="4419600" cy="1600200"/>
          </a:xfrm>
          <a:prstGeom prst="irregularSeal1">
            <a:avLst/>
          </a:prstGeom>
          <a:noFill/>
          <a:ln w="825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4"/>
          <p:cNvGrpSpPr>
            <a:grpSpLocks/>
          </p:cNvGrpSpPr>
          <p:nvPr/>
        </p:nvGrpSpPr>
        <p:grpSpPr bwMode="auto">
          <a:xfrm>
            <a:off x="557213" y="404019"/>
            <a:ext cx="1098550" cy="1098550"/>
            <a:chOff x="4024" y="1947"/>
            <a:chExt cx="692" cy="692"/>
          </a:xfrm>
        </p:grpSpPr>
        <p:sp>
          <p:nvSpPr>
            <p:cNvPr id="7" name="Oval 5"/>
            <p:cNvSpPr>
              <a:spLocks noChangeArrowheads="1"/>
            </p:cNvSpPr>
            <p:nvPr/>
          </p:nvSpPr>
          <p:spPr bwMode="auto">
            <a:xfrm>
              <a:off x="4105" y="2023"/>
              <a:ext cx="1" cy="325"/>
            </a:xfrm>
            <a:prstGeom prst="ellipse">
              <a:avLst/>
            </a:prstGeom>
            <a:solidFill>
              <a:srgbClr val="999999"/>
            </a:solidFill>
            <a:ln w="12700">
              <a:noFill/>
              <a:round/>
              <a:headEnd type="none" w="sm" len="sm"/>
              <a:tailEnd type="none" w="sm" len="sm"/>
            </a:ln>
            <a:effectLst/>
          </p:spPr>
          <p:txBody>
            <a:bodyPr wrap="none" lIns="0" tIns="0" rIns="0" bIns="0" anchor="ctr">
              <a:spAutoFit/>
            </a:bodyPr>
            <a:lstStyle/>
            <a:p>
              <a:pPr>
                <a:defRPr/>
              </a:pPr>
              <a:endParaRPr lang="en-US"/>
            </a:p>
          </p:txBody>
        </p:sp>
        <p:sp>
          <p:nvSpPr>
            <p:cNvPr id="8" name="Freeform 6"/>
            <p:cNvSpPr>
              <a:spLocks/>
            </p:cNvSpPr>
            <p:nvPr/>
          </p:nvSpPr>
          <p:spPr bwMode="auto">
            <a:xfrm>
              <a:off x="4074" y="1996"/>
              <a:ext cx="380" cy="380"/>
            </a:xfrm>
            <a:custGeom>
              <a:avLst/>
              <a:gdLst/>
              <a:ahLst/>
              <a:cxnLst>
                <a:cxn ang="0">
                  <a:pos x="619" y="108"/>
                </a:cxn>
                <a:cxn ang="0">
                  <a:pos x="667" y="164"/>
                </a:cxn>
                <a:cxn ang="0">
                  <a:pos x="699" y="226"/>
                </a:cxn>
                <a:cxn ang="0">
                  <a:pos x="719" y="293"/>
                </a:cxn>
                <a:cxn ang="0">
                  <a:pos x="727" y="363"/>
                </a:cxn>
                <a:cxn ang="0">
                  <a:pos x="719" y="432"/>
                </a:cxn>
                <a:cxn ang="0">
                  <a:pos x="699" y="499"/>
                </a:cxn>
                <a:cxn ang="0">
                  <a:pos x="667" y="563"/>
                </a:cxn>
                <a:cxn ang="0">
                  <a:pos x="619" y="619"/>
                </a:cxn>
                <a:cxn ang="0">
                  <a:pos x="592" y="645"/>
                </a:cxn>
                <a:cxn ang="0">
                  <a:pos x="563" y="667"/>
                </a:cxn>
                <a:cxn ang="0">
                  <a:pos x="532" y="685"/>
                </a:cxn>
                <a:cxn ang="0">
                  <a:pos x="499" y="700"/>
                </a:cxn>
                <a:cxn ang="0">
                  <a:pos x="466" y="710"/>
                </a:cxn>
                <a:cxn ang="0">
                  <a:pos x="432" y="720"/>
                </a:cxn>
                <a:cxn ang="0">
                  <a:pos x="397" y="725"/>
                </a:cxn>
                <a:cxn ang="0">
                  <a:pos x="363" y="725"/>
                </a:cxn>
                <a:cxn ang="0">
                  <a:pos x="328" y="725"/>
                </a:cxn>
                <a:cxn ang="0">
                  <a:pos x="293" y="720"/>
                </a:cxn>
                <a:cxn ang="0">
                  <a:pos x="259" y="710"/>
                </a:cxn>
                <a:cxn ang="0">
                  <a:pos x="226" y="700"/>
                </a:cxn>
                <a:cxn ang="0">
                  <a:pos x="193" y="685"/>
                </a:cxn>
                <a:cxn ang="0">
                  <a:pos x="162" y="667"/>
                </a:cxn>
                <a:cxn ang="0">
                  <a:pos x="133" y="645"/>
                </a:cxn>
                <a:cxn ang="0">
                  <a:pos x="106" y="619"/>
                </a:cxn>
                <a:cxn ang="0">
                  <a:pos x="59" y="563"/>
                </a:cxn>
                <a:cxn ang="0">
                  <a:pos x="26" y="499"/>
                </a:cxn>
                <a:cxn ang="0">
                  <a:pos x="6" y="432"/>
                </a:cxn>
                <a:cxn ang="0">
                  <a:pos x="0" y="363"/>
                </a:cxn>
                <a:cxn ang="0">
                  <a:pos x="6" y="293"/>
                </a:cxn>
                <a:cxn ang="0">
                  <a:pos x="26" y="226"/>
                </a:cxn>
                <a:cxn ang="0">
                  <a:pos x="59" y="164"/>
                </a:cxn>
                <a:cxn ang="0">
                  <a:pos x="106" y="108"/>
                </a:cxn>
                <a:cxn ang="0">
                  <a:pos x="133" y="82"/>
                </a:cxn>
                <a:cxn ang="0">
                  <a:pos x="162" y="60"/>
                </a:cxn>
                <a:cxn ang="0">
                  <a:pos x="193" y="42"/>
                </a:cxn>
                <a:cxn ang="0">
                  <a:pos x="226" y="28"/>
                </a:cxn>
                <a:cxn ang="0">
                  <a:pos x="259" y="17"/>
                </a:cxn>
                <a:cxn ang="0">
                  <a:pos x="293" y="8"/>
                </a:cxn>
                <a:cxn ang="0">
                  <a:pos x="328" y="2"/>
                </a:cxn>
                <a:cxn ang="0">
                  <a:pos x="363" y="0"/>
                </a:cxn>
                <a:cxn ang="0">
                  <a:pos x="397" y="2"/>
                </a:cxn>
                <a:cxn ang="0">
                  <a:pos x="432" y="8"/>
                </a:cxn>
                <a:cxn ang="0">
                  <a:pos x="466" y="17"/>
                </a:cxn>
                <a:cxn ang="0">
                  <a:pos x="499" y="28"/>
                </a:cxn>
                <a:cxn ang="0">
                  <a:pos x="532" y="42"/>
                </a:cxn>
                <a:cxn ang="0">
                  <a:pos x="563" y="60"/>
                </a:cxn>
                <a:cxn ang="0">
                  <a:pos x="592" y="82"/>
                </a:cxn>
                <a:cxn ang="0">
                  <a:pos x="619" y="108"/>
                </a:cxn>
              </a:cxnLst>
              <a:rect l="0" t="0" r="r" b="b"/>
              <a:pathLst>
                <a:path w="727" h="725">
                  <a:moveTo>
                    <a:pt x="619" y="108"/>
                  </a:moveTo>
                  <a:lnTo>
                    <a:pt x="667" y="164"/>
                  </a:lnTo>
                  <a:lnTo>
                    <a:pt x="699" y="226"/>
                  </a:lnTo>
                  <a:lnTo>
                    <a:pt x="719" y="293"/>
                  </a:lnTo>
                  <a:lnTo>
                    <a:pt x="727" y="363"/>
                  </a:lnTo>
                  <a:lnTo>
                    <a:pt x="719" y="432"/>
                  </a:lnTo>
                  <a:lnTo>
                    <a:pt x="699" y="499"/>
                  </a:lnTo>
                  <a:lnTo>
                    <a:pt x="667" y="563"/>
                  </a:lnTo>
                  <a:lnTo>
                    <a:pt x="619" y="619"/>
                  </a:lnTo>
                  <a:lnTo>
                    <a:pt x="592" y="645"/>
                  </a:lnTo>
                  <a:lnTo>
                    <a:pt x="563" y="667"/>
                  </a:lnTo>
                  <a:lnTo>
                    <a:pt x="532" y="685"/>
                  </a:lnTo>
                  <a:lnTo>
                    <a:pt x="499" y="700"/>
                  </a:lnTo>
                  <a:lnTo>
                    <a:pt x="466" y="710"/>
                  </a:lnTo>
                  <a:lnTo>
                    <a:pt x="432" y="720"/>
                  </a:lnTo>
                  <a:lnTo>
                    <a:pt x="397" y="725"/>
                  </a:lnTo>
                  <a:lnTo>
                    <a:pt x="363" y="725"/>
                  </a:lnTo>
                  <a:lnTo>
                    <a:pt x="328" y="725"/>
                  </a:lnTo>
                  <a:lnTo>
                    <a:pt x="293" y="720"/>
                  </a:lnTo>
                  <a:lnTo>
                    <a:pt x="259" y="710"/>
                  </a:lnTo>
                  <a:lnTo>
                    <a:pt x="226" y="700"/>
                  </a:lnTo>
                  <a:lnTo>
                    <a:pt x="193" y="685"/>
                  </a:lnTo>
                  <a:lnTo>
                    <a:pt x="162" y="667"/>
                  </a:lnTo>
                  <a:lnTo>
                    <a:pt x="133" y="645"/>
                  </a:lnTo>
                  <a:lnTo>
                    <a:pt x="106" y="619"/>
                  </a:lnTo>
                  <a:lnTo>
                    <a:pt x="59" y="563"/>
                  </a:lnTo>
                  <a:lnTo>
                    <a:pt x="26" y="499"/>
                  </a:lnTo>
                  <a:lnTo>
                    <a:pt x="6" y="432"/>
                  </a:lnTo>
                  <a:lnTo>
                    <a:pt x="0" y="363"/>
                  </a:lnTo>
                  <a:lnTo>
                    <a:pt x="6" y="293"/>
                  </a:lnTo>
                  <a:lnTo>
                    <a:pt x="26" y="226"/>
                  </a:lnTo>
                  <a:lnTo>
                    <a:pt x="59" y="164"/>
                  </a:lnTo>
                  <a:lnTo>
                    <a:pt x="106" y="108"/>
                  </a:lnTo>
                  <a:lnTo>
                    <a:pt x="133" y="82"/>
                  </a:lnTo>
                  <a:lnTo>
                    <a:pt x="162" y="60"/>
                  </a:lnTo>
                  <a:lnTo>
                    <a:pt x="193" y="42"/>
                  </a:lnTo>
                  <a:lnTo>
                    <a:pt x="226" y="28"/>
                  </a:lnTo>
                  <a:lnTo>
                    <a:pt x="259" y="17"/>
                  </a:lnTo>
                  <a:lnTo>
                    <a:pt x="293" y="8"/>
                  </a:lnTo>
                  <a:lnTo>
                    <a:pt x="328" y="2"/>
                  </a:lnTo>
                  <a:lnTo>
                    <a:pt x="363" y="0"/>
                  </a:lnTo>
                  <a:lnTo>
                    <a:pt x="397" y="2"/>
                  </a:lnTo>
                  <a:lnTo>
                    <a:pt x="432" y="8"/>
                  </a:lnTo>
                  <a:lnTo>
                    <a:pt x="466" y="17"/>
                  </a:lnTo>
                  <a:lnTo>
                    <a:pt x="499" y="28"/>
                  </a:lnTo>
                  <a:lnTo>
                    <a:pt x="532" y="42"/>
                  </a:lnTo>
                  <a:lnTo>
                    <a:pt x="563" y="60"/>
                  </a:lnTo>
                  <a:lnTo>
                    <a:pt x="592" y="82"/>
                  </a:lnTo>
                  <a:lnTo>
                    <a:pt x="619" y="108"/>
                  </a:lnTo>
                  <a:close/>
                </a:path>
              </a:pathLst>
            </a:custGeom>
            <a:solidFill>
              <a:srgbClr val="FFFFFF"/>
            </a:solidFill>
            <a:ln w="9525">
              <a:noFill/>
              <a:round/>
              <a:headEnd/>
              <a:tailEnd/>
            </a:ln>
          </p:spPr>
          <p:txBody>
            <a:bodyPr/>
            <a:lstStyle/>
            <a:p>
              <a:pPr>
                <a:defRPr/>
              </a:pPr>
              <a:endParaRPr lang="en-US"/>
            </a:p>
          </p:txBody>
        </p:sp>
        <p:sp>
          <p:nvSpPr>
            <p:cNvPr id="9" name="Freeform 7"/>
            <p:cNvSpPr>
              <a:spLocks/>
            </p:cNvSpPr>
            <p:nvPr/>
          </p:nvSpPr>
          <p:spPr bwMode="auto">
            <a:xfrm>
              <a:off x="4087" y="2026"/>
              <a:ext cx="353" cy="355"/>
            </a:xfrm>
            <a:custGeom>
              <a:avLst/>
              <a:gdLst/>
              <a:ahLst/>
              <a:cxnLst>
                <a:cxn ang="0">
                  <a:pos x="577" y="100"/>
                </a:cxn>
                <a:cxn ang="0">
                  <a:pos x="621" y="153"/>
                </a:cxn>
                <a:cxn ang="0">
                  <a:pos x="652" y="211"/>
                </a:cxn>
                <a:cxn ang="0">
                  <a:pos x="670" y="275"/>
                </a:cxn>
                <a:cxn ang="0">
                  <a:pos x="677" y="338"/>
                </a:cxn>
                <a:cxn ang="0">
                  <a:pos x="670" y="404"/>
                </a:cxn>
                <a:cxn ang="0">
                  <a:pos x="652" y="466"/>
                </a:cxn>
                <a:cxn ang="0">
                  <a:pos x="621" y="526"/>
                </a:cxn>
                <a:cxn ang="0">
                  <a:pos x="577" y="579"/>
                </a:cxn>
                <a:cxn ang="0">
                  <a:pos x="552" y="602"/>
                </a:cxn>
                <a:cxn ang="0">
                  <a:pos x="524" y="622"/>
                </a:cxn>
                <a:cxn ang="0">
                  <a:pos x="495" y="639"/>
                </a:cxn>
                <a:cxn ang="0">
                  <a:pos x="466" y="651"/>
                </a:cxn>
                <a:cxn ang="0">
                  <a:pos x="435" y="662"/>
                </a:cxn>
                <a:cxn ang="0">
                  <a:pos x="402" y="671"/>
                </a:cxn>
                <a:cxn ang="0">
                  <a:pos x="371" y="675"/>
                </a:cxn>
                <a:cxn ang="0">
                  <a:pos x="339" y="677"/>
                </a:cxn>
                <a:cxn ang="0">
                  <a:pos x="306" y="675"/>
                </a:cxn>
                <a:cxn ang="0">
                  <a:pos x="273" y="671"/>
                </a:cxn>
                <a:cxn ang="0">
                  <a:pos x="242" y="662"/>
                </a:cxn>
                <a:cxn ang="0">
                  <a:pos x="211" y="651"/>
                </a:cxn>
                <a:cxn ang="0">
                  <a:pos x="180" y="639"/>
                </a:cxn>
                <a:cxn ang="0">
                  <a:pos x="151" y="622"/>
                </a:cxn>
                <a:cxn ang="0">
                  <a:pos x="124" y="602"/>
                </a:cxn>
                <a:cxn ang="0">
                  <a:pos x="98" y="579"/>
                </a:cxn>
                <a:cxn ang="0">
                  <a:pos x="55" y="526"/>
                </a:cxn>
                <a:cxn ang="0">
                  <a:pos x="26" y="466"/>
                </a:cxn>
                <a:cxn ang="0">
                  <a:pos x="6" y="404"/>
                </a:cxn>
                <a:cxn ang="0">
                  <a:pos x="0" y="338"/>
                </a:cxn>
                <a:cxn ang="0">
                  <a:pos x="6" y="275"/>
                </a:cxn>
                <a:cxn ang="0">
                  <a:pos x="26" y="211"/>
                </a:cxn>
                <a:cxn ang="0">
                  <a:pos x="55" y="153"/>
                </a:cxn>
                <a:cxn ang="0">
                  <a:pos x="98" y="100"/>
                </a:cxn>
                <a:cxn ang="0">
                  <a:pos x="124" y="76"/>
                </a:cxn>
                <a:cxn ang="0">
                  <a:pos x="151" y="56"/>
                </a:cxn>
                <a:cxn ang="0">
                  <a:pos x="180" y="40"/>
                </a:cxn>
                <a:cxn ang="0">
                  <a:pos x="211" y="25"/>
                </a:cxn>
                <a:cxn ang="0">
                  <a:pos x="242" y="14"/>
                </a:cxn>
                <a:cxn ang="0">
                  <a:pos x="273" y="7"/>
                </a:cxn>
                <a:cxn ang="0">
                  <a:pos x="306" y="1"/>
                </a:cxn>
                <a:cxn ang="0">
                  <a:pos x="339" y="0"/>
                </a:cxn>
                <a:cxn ang="0">
                  <a:pos x="371" y="1"/>
                </a:cxn>
                <a:cxn ang="0">
                  <a:pos x="402" y="7"/>
                </a:cxn>
                <a:cxn ang="0">
                  <a:pos x="435" y="14"/>
                </a:cxn>
                <a:cxn ang="0">
                  <a:pos x="466" y="25"/>
                </a:cxn>
                <a:cxn ang="0">
                  <a:pos x="495" y="40"/>
                </a:cxn>
                <a:cxn ang="0">
                  <a:pos x="524" y="56"/>
                </a:cxn>
                <a:cxn ang="0">
                  <a:pos x="552" y="76"/>
                </a:cxn>
                <a:cxn ang="0">
                  <a:pos x="577" y="100"/>
                </a:cxn>
              </a:cxnLst>
              <a:rect l="0" t="0" r="r" b="b"/>
              <a:pathLst>
                <a:path w="677" h="677">
                  <a:moveTo>
                    <a:pt x="577" y="100"/>
                  </a:moveTo>
                  <a:lnTo>
                    <a:pt x="621" y="153"/>
                  </a:lnTo>
                  <a:lnTo>
                    <a:pt x="652" y="211"/>
                  </a:lnTo>
                  <a:lnTo>
                    <a:pt x="670" y="275"/>
                  </a:lnTo>
                  <a:lnTo>
                    <a:pt x="677" y="338"/>
                  </a:lnTo>
                  <a:lnTo>
                    <a:pt x="670" y="404"/>
                  </a:lnTo>
                  <a:lnTo>
                    <a:pt x="652" y="466"/>
                  </a:lnTo>
                  <a:lnTo>
                    <a:pt x="621" y="526"/>
                  </a:lnTo>
                  <a:lnTo>
                    <a:pt x="577" y="579"/>
                  </a:lnTo>
                  <a:lnTo>
                    <a:pt x="552" y="602"/>
                  </a:lnTo>
                  <a:lnTo>
                    <a:pt x="524" y="622"/>
                  </a:lnTo>
                  <a:lnTo>
                    <a:pt x="495" y="639"/>
                  </a:lnTo>
                  <a:lnTo>
                    <a:pt x="466" y="651"/>
                  </a:lnTo>
                  <a:lnTo>
                    <a:pt x="435" y="662"/>
                  </a:lnTo>
                  <a:lnTo>
                    <a:pt x="402" y="671"/>
                  </a:lnTo>
                  <a:lnTo>
                    <a:pt x="371" y="675"/>
                  </a:lnTo>
                  <a:lnTo>
                    <a:pt x="339" y="677"/>
                  </a:lnTo>
                  <a:lnTo>
                    <a:pt x="306" y="675"/>
                  </a:lnTo>
                  <a:lnTo>
                    <a:pt x="273" y="671"/>
                  </a:lnTo>
                  <a:lnTo>
                    <a:pt x="242" y="662"/>
                  </a:lnTo>
                  <a:lnTo>
                    <a:pt x="211" y="651"/>
                  </a:lnTo>
                  <a:lnTo>
                    <a:pt x="180" y="639"/>
                  </a:lnTo>
                  <a:lnTo>
                    <a:pt x="151" y="622"/>
                  </a:lnTo>
                  <a:lnTo>
                    <a:pt x="124" y="602"/>
                  </a:lnTo>
                  <a:lnTo>
                    <a:pt x="98" y="579"/>
                  </a:lnTo>
                  <a:lnTo>
                    <a:pt x="55" y="526"/>
                  </a:lnTo>
                  <a:lnTo>
                    <a:pt x="26" y="466"/>
                  </a:lnTo>
                  <a:lnTo>
                    <a:pt x="6" y="404"/>
                  </a:lnTo>
                  <a:lnTo>
                    <a:pt x="0" y="338"/>
                  </a:lnTo>
                  <a:lnTo>
                    <a:pt x="6" y="275"/>
                  </a:lnTo>
                  <a:lnTo>
                    <a:pt x="26" y="211"/>
                  </a:lnTo>
                  <a:lnTo>
                    <a:pt x="55" y="153"/>
                  </a:lnTo>
                  <a:lnTo>
                    <a:pt x="98" y="100"/>
                  </a:lnTo>
                  <a:lnTo>
                    <a:pt x="124" y="76"/>
                  </a:lnTo>
                  <a:lnTo>
                    <a:pt x="151" y="56"/>
                  </a:lnTo>
                  <a:lnTo>
                    <a:pt x="180" y="40"/>
                  </a:lnTo>
                  <a:lnTo>
                    <a:pt x="211" y="25"/>
                  </a:lnTo>
                  <a:lnTo>
                    <a:pt x="242" y="14"/>
                  </a:lnTo>
                  <a:lnTo>
                    <a:pt x="273" y="7"/>
                  </a:lnTo>
                  <a:lnTo>
                    <a:pt x="306" y="1"/>
                  </a:lnTo>
                  <a:lnTo>
                    <a:pt x="339" y="0"/>
                  </a:lnTo>
                  <a:lnTo>
                    <a:pt x="371" y="1"/>
                  </a:lnTo>
                  <a:lnTo>
                    <a:pt x="402" y="7"/>
                  </a:lnTo>
                  <a:lnTo>
                    <a:pt x="435" y="14"/>
                  </a:lnTo>
                  <a:lnTo>
                    <a:pt x="466" y="25"/>
                  </a:lnTo>
                  <a:lnTo>
                    <a:pt x="495" y="40"/>
                  </a:lnTo>
                  <a:lnTo>
                    <a:pt x="524" y="56"/>
                  </a:lnTo>
                  <a:lnTo>
                    <a:pt x="552" y="76"/>
                  </a:lnTo>
                  <a:lnTo>
                    <a:pt x="577" y="100"/>
                  </a:lnTo>
                  <a:close/>
                </a:path>
              </a:pathLst>
            </a:custGeom>
            <a:solidFill>
              <a:srgbClr val="6699CC"/>
            </a:solidFill>
            <a:ln w="9525">
              <a:noFill/>
              <a:round/>
              <a:headEnd/>
              <a:tailEnd/>
            </a:ln>
          </p:spPr>
          <p:txBody>
            <a:bodyPr/>
            <a:lstStyle/>
            <a:p>
              <a:pPr>
                <a:defRPr/>
              </a:pPr>
              <a:endParaRPr lang="en-US"/>
            </a:p>
          </p:txBody>
        </p:sp>
        <p:sp>
          <p:nvSpPr>
            <p:cNvPr id="10" name="Freeform 8"/>
            <p:cNvSpPr>
              <a:spLocks noEditPoints="1"/>
            </p:cNvSpPr>
            <p:nvPr/>
          </p:nvSpPr>
          <p:spPr bwMode="auto">
            <a:xfrm>
              <a:off x="4024" y="1947"/>
              <a:ext cx="478" cy="478"/>
            </a:xfrm>
            <a:custGeom>
              <a:avLst/>
              <a:gdLst/>
              <a:ahLst/>
              <a:cxnLst>
                <a:cxn ang="0">
                  <a:pos x="74" y="205"/>
                </a:cxn>
                <a:cxn ang="0">
                  <a:pos x="9" y="371"/>
                </a:cxn>
                <a:cxn ang="0">
                  <a:pos x="9" y="544"/>
                </a:cxn>
                <a:cxn ang="0">
                  <a:pos x="74" y="710"/>
                </a:cxn>
                <a:cxn ang="0">
                  <a:pos x="167" y="812"/>
                </a:cxn>
                <a:cxn ang="0">
                  <a:pos x="244" y="863"/>
                </a:cxn>
                <a:cxn ang="0">
                  <a:pos x="326" y="895"/>
                </a:cxn>
                <a:cxn ang="0">
                  <a:pos x="413" y="912"/>
                </a:cxn>
                <a:cxn ang="0">
                  <a:pos x="500" y="912"/>
                </a:cxn>
                <a:cxn ang="0">
                  <a:pos x="586" y="895"/>
                </a:cxn>
                <a:cxn ang="0">
                  <a:pos x="670" y="863"/>
                </a:cxn>
                <a:cxn ang="0">
                  <a:pos x="744" y="812"/>
                </a:cxn>
                <a:cxn ang="0">
                  <a:pos x="837" y="710"/>
                </a:cxn>
                <a:cxn ang="0">
                  <a:pos x="904" y="544"/>
                </a:cxn>
                <a:cxn ang="0">
                  <a:pos x="904" y="371"/>
                </a:cxn>
                <a:cxn ang="0">
                  <a:pos x="837" y="205"/>
                </a:cxn>
                <a:cxn ang="0">
                  <a:pos x="779" y="134"/>
                </a:cxn>
                <a:cxn ang="0">
                  <a:pos x="708" y="76"/>
                </a:cxn>
                <a:cxn ang="0">
                  <a:pos x="628" y="34"/>
                </a:cxn>
                <a:cxn ang="0">
                  <a:pos x="544" y="9"/>
                </a:cxn>
                <a:cxn ang="0">
                  <a:pos x="457" y="0"/>
                </a:cxn>
                <a:cxn ang="0">
                  <a:pos x="369" y="9"/>
                </a:cxn>
                <a:cxn ang="0">
                  <a:pos x="284" y="34"/>
                </a:cxn>
                <a:cxn ang="0">
                  <a:pos x="204" y="76"/>
                </a:cxn>
                <a:cxn ang="0">
                  <a:pos x="133" y="134"/>
                </a:cxn>
                <a:cxn ang="0">
                  <a:pos x="116" y="681"/>
                </a:cxn>
                <a:cxn ang="0">
                  <a:pos x="58" y="535"/>
                </a:cxn>
                <a:cxn ang="0">
                  <a:pos x="58" y="380"/>
                </a:cxn>
                <a:cxn ang="0">
                  <a:pos x="116" y="235"/>
                </a:cxn>
                <a:cxn ang="0">
                  <a:pos x="200" y="143"/>
                </a:cxn>
                <a:cxn ang="0">
                  <a:pos x="267" y="98"/>
                </a:cxn>
                <a:cxn ang="0">
                  <a:pos x="340" y="69"/>
                </a:cxn>
                <a:cxn ang="0">
                  <a:pos x="418" y="54"/>
                </a:cxn>
                <a:cxn ang="0">
                  <a:pos x="495" y="54"/>
                </a:cxn>
                <a:cxn ang="0">
                  <a:pos x="573" y="69"/>
                </a:cxn>
                <a:cxn ang="0">
                  <a:pos x="646" y="98"/>
                </a:cxn>
                <a:cxn ang="0">
                  <a:pos x="713" y="143"/>
                </a:cxn>
                <a:cxn ang="0">
                  <a:pos x="744" y="171"/>
                </a:cxn>
                <a:cxn ang="0">
                  <a:pos x="833" y="306"/>
                </a:cxn>
                <a:cxn ang="0">
                  <a:pos x="862" y="457"/>
                </a:cxn>
                <a:cxn ang="0">
                  <a:pos x="833" y="610"/>
                </a:cxn>
                <a:cxn ang="0">
                  <a:pos x="744" y="744"/>
                </a:cxn>
                <a:cxn ang="0">
                  <a:pos x="680" y="797"/>
                </a:cxn>
                <a:cxn ang="0">
                  <a:pos x="610" y="834"/>
                </a:cxn>
                <a:cxn ang="0">
                  <a:pos x="535" y="855"/>
                </a:cxn>
                <a:cxn ang="0">
                  <a:pos x="457" y="863"/>
                </a:cxn>
                <a:cxn ang="0">
                  <a:pos x="378" y="855"/>
                </a:cxn>
                <a:cxn ang="0">
                  <a:pos x="304" y="834"/>
                </a:cxn>
                <a:cxn ang="0">
                  <a:pos x="233" y="797"/>
                </a:cxn>
                <a:cxn ang="0">
                  <a:pos x="169" y="744"/>
                </a:cxn>
              </a:cxnLst>
              <a:rect l="0" t="0" r="r" b="b"/>
              <a:pathLst>
                <a:path w="913" h="914">
                  <a:moveTo>
                    <a:pt x="133" y="134"/>
                  </a:moveTo>
                  <a:lnTo>
                    <a:pt x="74" y="205"/>
                  </a:lnTo>
                  <a:lnTo>
                    <a:pt x="33" y="286"/>
                  </a:lnTo>
                  <a:lnTo>
                    <a:pt x="9" y="371"/>
                  </a:lnTo>
                  <a:lnTo>
                    <a:pt x="0" y="457"/>
                  </a:lnTo>
                  <a:lnTo>
                    <a:pt x="9" y="544"/>
                  </a:lnTo>
                  <a:lnTo>
                    <a:pt x="33" y="630"/>
                  </a:lnTo>
                  <a:lnTo>
                    <a:pt x="74" y="710"/>
                  </a:lnTo>
                  <a:lnTo>
                    <a:pt x="133" y="781"/>
                  </a:lnTo>
                  <a:lnTo>
                    <a:pt x="167" y="812"/>
                  </a:lnTo>
                  <a:lnTo>
                    <a:pt x="204" y="839"/>
                  </a:lnTo>
                  <a:lnTo>
                    <a:pt x="244" y="863"/>
                  </a:lnTo>
                  <a:lnTo>
                    <a:pt x="284" y="881"/>
                  </a:lnTo>
                  <a:lnTo>
                    <a:pt x="326" y="895"/>
                  </a:lnTo>
                  <a:lnTo>
                    <a:pt x="369" y="906"/>
                  </a:lnTo>
                  <a:lnTo>
                    <a:pt x="413" y="912"/>
                  </a:lnTo>
                  <a:lnTo>
                    <a:pt x="457" y="914"/>
                  </a:lnTo>
                  <a:lnTo>
                    <a:pt x="500" y="912"/>
                  </a:lnTo>
                  <a:lnTo>
                    <a:pt x="544" y="906"/>
                  </a:lnTo>
                  <a:lnTo>
                    <a:pt x="586" y="895"/>
                  </a:lnTo>
                  <a:lnTo>
                    <a:pt x="628" y="881"/>
                  </a:lnTo>
                  <a:lnTo>
                    <a:pt x="670" y="863"/>
                  </a:lnTo>
                  <a:lnTo>
                    <a:pt x="708" y="839"/>
                  </a:lnTo>
                  <a:lnTo>
                    <a:pt x="744" y="812"/>
                  </a:lnTo>
                  <a:lnTo>
                    <a:pt x="779" y="781"/>
                  </a:lnTo>
                  <a:lnTo>
                    <a:pt x="837" y="710"/>
                  </a:lnTo>
                  <a:lnTo>
                    <a:pt x="879" y="630"/>
                  </a:lnTo>
                  <a:lnTo>
                    <a:pt x="904" y="544"/>
                  </a:lnTo>
                  <a:lnTo>
                    <a:pt x="913" y="457"/>
                  </a:lnTo>
                  <a:lnTo>
                    <a:pt x="904" y="371"/>
                  </a:lnTo>
                  <a:lnTo>
                    <a:pt x="879" y="286"/>
                  </a:lnTo>
                  <a:lnTo>
                    <a:pt x="837" y="205"/>
                  </a:lnTo>
                  <a:lnTo>
                    <a:pt x="779" y="134"/>
                  </a:lnTo>
                  <a:lnTo>
                    <a:pt x="779" y="134"/>
                  </a:lnTo>
                  <a:lnTo>
                    <a:pt x="744" y="103"/>
                  </a:lnTo>
                  <a:lnTo>
                    <a:pt x="708" y="76"/>
                  </a:lnTo>
                  <a:lnTo>
                    <a:pt x="670" y="52"/>
                  </a:lnTo>
                  <a:lnTo>
                    <a:pt x="628" y="34"/>
                  </a:lnTo>
                  <a:lnTo>
                    <a:pt x="586" y="20"/>
                  </a:lnTo>
                  <a:lnTo>
                    <a:pt x="544" y="9"/>
                  </a:lnTo>
                  <a:lnTo>
                    <a:pt x="500" y="3"/>
                  </a:lnTo>
                  <a:lnTo>
                    <a:pt x="457" y="0"/>
                  </a:lnTo>
                  <a:lnTo>
                    <a:pt x="413" y="3"/>
                  </a:lnTo>
                  <a:lnTo>
                    <a:pt x="369" y="9"/>
                  </a:lnTo>
                  <a:lnTo>
                    <a:pt x="326" y="20"/>
                  </a:lnTo>
                  <a:lnTo>
                    <a:pt x="284" y="34"/>
                  </a:lnTo>
                  <a:lnTo>
                    <a:pt x="244" y="52"/>
                  </a:lnTo>
                  <a:lnTo>
                    <a:pt x="204" y="76"/>
                  </a:lnTo>
                  <a:lnTo>
                    <a:pt x="167" y="103"/>
                  </a:lnTo>
                  <a:lnTo>
                    <a:pt x="133" y="134"/>
                  </a:lnTo>
                  <a:close/>
                  <a:moveTo>
                    <a:pt x="169" y="744"/>
                  </a:moveTo>
                  <a:lnTo>
                    <a:pt x="116" y="681"/>
                  </a:lnTo>
                  <a:lnTo>
                    <a:pt x="80" y="610"/>
                  </a:lnTo>
                  <a:lnTo>
                    <a:pt x="58" y="535"/>
                  </a:lnTo>
                  <a:lnTo>
                    <a:pt x="51" y="457"/>
                  </a:lnTo>
                  <a:lnTo>
                    <a:pt x="58" y="380"/>
                  </a:lnTo>
                  <a:lnTo>
                    <a:pt x="80" y="306"/>
                  </a:lnTo>
                  <a:lnTo>
                    <a:pt x="116" y="235"/>
                  </a:lnTo>
                  <a:lnTo>
                    <a:pt x="169" y="171"/>
                  </a:lnTo>
                  <a:lnTo>
                    <a:pt x="200" y="143"/>
                  </a:lnTo>
                  <a:lnTo>
                    <a:pt x="233" y="118"/>
                  </a:lnTo>
                  <a:lnTo>
                    <a:pt x="267" y="98"/>
                  </a:lnTo>
                  <a:lnTo>
                    <a:pt x="304" y="82"/>
                  </a:lnTo>
                  <a:lnTo>
                    <a:pt x="340" y="69"/>
                  </a:lnTo>
                  <a:lnTo>
                    <a:pt x="378" y="60"/>
                  </a:lnTo>
                  <a:lnTo>
                    <a:pt x="418" y="54"/>
                  </a:lnTo>
                  <a:lnTo>
                    <a:pt x="457" y="52"/>
                  </a:lnTo>
                  <a:lnTo>
                    <a:pt x="495" y="54"/>
                  </a:lnTo>
                  <a:lnTo>
                    <a:pt x="535" y="60"/>
                  </a:lnTo>
                  <a:lnTo>
                    <a:pt x="573" y="69"/>
                  </a:lnTo>
                  <a:lnTo>
                    <a:pt x="610" y="82"/>
                  </a:lnTo>
                  <a:lnTo>
                    <a:pt x="646" y="98"/>
                  </a:lnTo>
                  <a:lnTo>
                    <a:pt x="680" y="118"/>
                  </a:lnTo>
                  <a:lnTo>
                    <a:pt x="713" y="143"/>
                  </a:lnTo>
                  <a:lnTo>
                    <a:pt x="744" y="171"/>
                  </a:lnTo>
                  <a:lnTo>
                    <a:pt x="744" y="171"/>
                  </a:lnTo>
                  <a:lnTo>
                    <a:pt x="797" y="235"/>
                  </a:lnTo>
                  <a:lnTo>
                    <a:pt x="833" y="306"/>
                  </a:lnTo>
                  <a:lnTo>
                    <a:pt x="855" y="380"/>
                  </a:lnTo>
                  <a:lnTo>
                    <a:pt x="862" y="457"/>
                  </a:lnTo>
                  <a:lnTo>
                    <a:pt x="855" y="535"/>
                  </a:lnTo>
                  <a:lnTo>
                    <a:pt x="833" y="610"/>
                  </a:lnTo>
                  <a:lnTo>
                    <a:pt x="797" y="681"/>
                  </a:lnTo>
                  <a:lnTo>
                    <a:pt x="744" y="744"/>
                  </a:lnTo>
                  <a:lnTo>
                    <a:pt x="713" y="772"/>
                  </a:lnTo>
                  <a:lnTo>
                    <a:pt x="680" y="797"/>
                  </a:lnTo>
                  <a:lnTo>
                    <a:pt x="646" y="817"/>
                  </a:lnTo>
                  <a:lnTo>
                    <a:pt x="610" y="834"/>
                  </a:lnTo>
                  <a:lnTo>
                    <a:pt x="573" y="846"/>
                  </a:lnTo>
                  <a:lnTo>
                    <a:pt x="535" y="855"/>
                  </a:lnTo>
                  <a:lnTo>
                    <a:pt x="495" y="861"/>
                  </a:lnTo>
                  <a:lnTo>
                    <a:pt x="457" y="863"/>
                  </a:lnTo>
                  <a:lnTo>
                    <a:pt x="418" y="861"/>
                  </a:lnTo>
                  <a:lnTo>
                    <a:pt x="378" y="855"/>
                  </a:lnTo>
                  <a:lnTo>
                    <a:pt x="340" y="846"/>
                  </a:lnTo>
                  <a:lnTo>
                    <a:pt x="304" y="834"/>
                  </a:lnTo>
                  <a:lnTo>
                    <a:pt x="267" y="817"/>
                  </a:lnTo>
                  <a:lnTo>
                    <a:pt x="233" y="797"/>
                  </a:lnTo>
                  <a:lnTo>
                    <a:pt x="200" y="772"/>
                  </a:lnTo>
                  <a:lnTo>
                    <a:pt x="169" y="744"/>
                  </a:lnTo>
                  <a:close/>
                </a:path>
              </a:pathLst>
            </a:custGeom>
            <a:solidFill>
              <a:srgbClr val="000000"/>
            </a:solidFill>
            <a:ln w="9525">
              <a:noFill/>
              <a:round/>
              <a:headEnd/>
              <a:tailEnd/>
            </a:ln>
          </p:spPr>
          <p:txBody>
            <a:bodyPr/>
            <a:lstStyle/>
            <a:p>
              <a:pPr>
                <a:defRPr/>
              </a:pPr>
              <a:endParaRPr lang="en-US"/>
            </a:p>
          </p:txBody>
        </p:sp>
        <p:sp>
          <p:nvSpPr>
            <p:cNvPr id="11" name="Freeform 9"/>
            <p:cNvSpPr>
              <a:spLocks noEditPoints="1"/>
            </p:cNvSpPr>
            <p:nvPr/>
          </p:nvSpPr>
          <p:spPr bwMode="auto">
            <a:xfrm>
              <a:off x="4067" y="1990"/>
              <a:ext cx="392" cy="393"/>
            </a:xfrm>
            <a:custGeom>
              <a:avLst/>
              <a:gdLst/>
              <a:ahLst/>
              <a:cxnLst>
                <a:cxn ang="0">
                  <a:pos x="62" y="169"/>
                </a:cxn>
                <a:cxn ang="0">
                  <a:pos x="7" y="304"/>
                </a:cxn>
                <a:cxn ang="0">
                  <a:pos x="7" y="447"/>
                </a:cxn>
                <a:cxn ang="0">
                  <a:pos x="62" y="582"/>
                </a:cxn>
                <a:cxn ang="0">
                  <a:pos x="138" y="666"/>
                </a:cxn>
                <a:cxn ang="0">
                  <a:pos x="200" y="708"/>
                </a:cxn>
                <a:cxn ang="0">
                  <a:pos x="267" y="735"/>
                </a:cxn>
                <a:cxn ang="0">
                  <a:pos x="338" y="750"/>
                </a:cxn>
                <a:cxn ang="0">
                  <a:pos x="411" y="750"/>
                </a:cxn>
                <a:cxn ang="0">
                  <a:pos x="482" y="735"/>
                </a:cxn>
                <a:cxn ang="0">
                  <a:pos x="549" y="708"/>
                </a:cxn>
                <a:cxn ang="0">
                  <a:pos x="611" y="666"/>
                </a:cxn>
                <a:cxn ang="0">
                  <a:pos x="688" y="582"/>
                </a:cxn>
                <a:cxn ang="0">
                  <a:pos x="742" y="447"/>
                </a:cxn>
                <a:cxn ang="0">
                  <a:pos x="742" y="304"/>
                </a:cxn>
                <a:cxn ang="0">
                  <a:pos x="688" y="169"/>
                </a:cxn>
                <a:cxn ang="0">
                  <a:pos x="640" y="111"/>
                </a:cxn>
                <a:cxn ang="0">
                  <a:pos x="582" y="61"/>
                </a:cxn>
                <a:cxn ang="0">
                  <a:pos x="517" y="27"/>
                </a:cxn>
                <a:cxn ang="0">
                  <a:pos x="446" y="7"/>
                </a:cxn>
                <a:cxn ang="0">
                  <a:pos x="375" y="0"/>
                </a:cxn>
                <a:cxn ang="0">
                  <a:pos x="304" y="7"/>
                </a:cxn>
                <a:cxn ang="0">
                  <a:pos x="233" y="27"/>
                </a:cxn>
                <a:cxn ang="0">
                  <a:pos x="167" y="61"/>
                </a:cxn>
                <a:cxn ang="0">
                  <a:pos x="109" y="111"/>
                </a:cxn>
                <a:cxn ang="0">
                  <a:pos x="82" y="568"/>
                </a:cxn>
                <a:cxn ang="0">
                  <a:pos x="31" y="442"/>
                </a:cxn>
                <a:cxn ang="0">
                  <a:pos x="31" y="307"/>
                </a:cxn>
                <a:cxn ang="0">
                  <a:pos x="82" y="183"/>
                </a:cxn>
                <a:cxn ang="0">
                  <a:pos x="154" y="105"/>
                </a:cxn>
                <a:cxn ang="0">
                  <a:pos x="213" y="67"/>
                </a:cxn>
                <a:cxn ang="0">
                  <a:pos x="275" y="41"/>
                </a:cxn>
                <a:cxn ang="0">
                  <a:pos x="342" y="29"/>
                </a:cxn>
                <a:cxn ang="0">
                  <a:pos x="407" y="29"/>
                </a:cxn>
                <a:cxn ang="0">
                  <a:pos x="475" y="41"/>
                </a:cxn>
                <a:cxn ang="0">
                  <a:pos x="537" y="67"/>
                </a:cxn>
                <a:cxn ang="0">
                  <a:pos x="595" y="105"/>
                </a:cxn>
                <a:cxn ang="0">
                  <a:pos x="646" y="154"/>
                </a:cxn>
                <a:cxn ang="0">
                  <a:pos x="684" y="213"/>
                </a:cxn>
                <a:cxn ang="0">
                  <a:pos x="710" y="276"/>
                </a:cxn>
                <a:cxn ang="0">
                  <a:pos x="722" y="342"/>
                </a:cxn>
                <a:cxn ang="0">
                  <a:pos x="722" y="409"/>
                </a:cxn>
                <a:cxn ang="0">
                  <a:pos x="710" y="475"/>
                </a:cxn>
                <a:cxn ang="0">
                  <a:pos x="684" y="539"/>
                </a:cxn>
                <a:cxn ang="0">
                  <a:pos x="646" y="597"/>
                </a:cxn>
                <a:cxn ang="0">
                  <a:pos x="595" y="646"/>
                </a:cxn>
                <a:cxn ang="0">
                  <a:pos x="537" y="684"/>
                </a:cxn>
                <a:cxn ang="0">
                  <a:pos x="475" y="710"/>
                </a:cxn>
                <a:cxn ang="0">
                  <a:pos x="407" y="722"/>
                </a:cxn>
                <a:cxn ang="0">
                  <a:pos x="342" y="722"/>
                </a:cxn>
                <a:cxn ang="0">
                  <a:pos x="275" y="710"/>
                </a:cxn>
                <a:cxn ang="0">
                  <a:pos x="213" y="684"/>
                </a:cxn>
                <a:cxn ang="0">
                  <a:pos x="154" y="646"/>
                </a:cxn>
              </a:cxnLst>
              <a:rect l="0" t="0" r="r" b="b"/>
              <a:pathLst>
                <a:path w="750" h="752">
                  <a:moveTo>
                    <a:pt x="109" y="111"/>
                  </a:moveTo>
                  <a:lnTo>
                    <a:pt x="62" y="169"/>
                  </a:lnTo>
                  <a:lnTo>
                    <a:pt x="27" y="234"/>
                  </a:lnTo>
                  <a:lnTo>
                    <a:pt x="7" y="304"/>
                  </a:lnTo>
                  <a:lnTo>
                    <a:pt x="0" y="375"/>
                  </a:lnTo>
                  <a:lnTo>
                    <a:pt x="7" y="447"/>
                  </a:lnTo>
                  <a:lnTo>
                    <a:pt x="27" y="517"/>
                  </a:lnTo>
                  <a:lnTo>
                    <a:pt x="62" y="582"/>
                  </a:lnTo>
                  <a:lnTo>
                    <a:pt x="109" y="641"/>
                  </a:lnTo>
                  <a:lnTo>
                    <a:pt x="138" y="666"/>
                  </a:lnTo>
                  <a:lnTo>
                    <a:pt x="167" y="690"/>
                  </a:lnTo>
                  <a:lnTo>
                    <a:pt x="200" y="708"/>
                  </a:lnTo>
                  <a:lnTo>
                    <a:pt x="233" y="724"/>
                  </a:lnTo>
                  <a:lnTo>
                    <a:pt x="267" y="735"/>
                  </a:lnTo>
                  <a:lnTo>
                    <a:pt x="304" y="744"/>
                  </a:lnTo>
                  <a:lnTo>
                    <a:pt x="338" y="750"/>
                  </a:lnTo>
                  <a:lnTo>
                    <a:pt x="375" y="752"/>
                  </a:lnTo>
                  <a:lnTo>
                    <a:pt x="411" y="750"/>
                  </a:lnTo>
                  <a:lnTo>
                    <a:pt x="446" y="744"/>
                  </a:lnTo>
                  <a:lnTo>
                    <a:pt x="482" y="735"/>
                  </a:lnTo>
                  <a:lnTo>
                    <a:pt x="517" y="724"/>
                  </a:lnTo>
                  <a:lnTo>
                    <a:pt x="549" y="708"/>
                  </a:lnTo>
                  <a:lnTo>
                    <a:pt x="582" y="690"/>
                  </a:lnTo>
                  <a:lnTo>
                    <a:pt x="611" y="666"/>
                  </a:lnTo>
                  <a:lnTo>
                    <a:pt x="640" y="641"/>
                  </a:lnTo>
                  <a:lnTo>
                    <a:pt x="688" y="582"/>
                  </a:lnTo>
                  <a:lnTo>
                    <a:pt x="722" y="517"/>
                  </a:lnTo>
                  <a:lnTo>
                    <a:pt x="742" y="447"/>
                  </a:lnTo>
                  <a:lnTo>
                    <a:pt x="750" y="375"/>
                  </a:lnTo>
                  <a:lnTo>
                    <a:pt x="742" y="304"/>
                  </a:lnTo>
                  <a:lnTo>
                    <a:pt x="722" y="234"/>
                  </a:lnTo>
                  <a:lnTo>
                    <a:pt x="688" y="169"/>
                  </a:lnTo>
                  <a:lnTo>
                    <a:pt x="640" y="111"/>
                  </a:lnTo>
                  <a:lnTo>
                    <a:pt x="640" y="111"/>
                  </a:lnTo>
                  <a:lnTo>
                    <a:pt x="611" y="85"/>
                  </a:lnTo>
                  <a:lnTo>
                    <a:pt x="582" y="61"/>
                  </a:lnTo>
                  <a:lnTo>
                    <a:pt x="549" y="43"/>
                  </a:lnTo>
                  <a:lnTo>
                    <a:pt x="517" y="27"/>
                  </a:lnTo>
                  <a:lnTo>
                    <a:pt x="482" y="16"/>
                  </a:lnTo>
                  <a:lnTo>
                    <a:pt x="446" y="7"/>
                  </a:lnTo>
                  <a:lnTo>
                    <a:pt x="411" y="1"/>
                  </a:lnTo>
                  <a:lnTo>
                    <a:pt x="375" y="0"/>
                  </a:lnTo>
                  <a:lnTo>
                    <a:pt x="338" y="1"/>
                  </a:lnTo>
                  <a:lnTo>
                    <a:pt x="304" y="7"/>
                  </a:lnTo>
                  <a:lnTo>
                    <a:pt x="267" y="16"/>
                  </a:lnTo>
                  <a:lnTo>
                    <a:pt x="233" y="27"/>
                  </a:lnTo>
                  <a:lnTo>
                    <a:pt x="200" y="43"/>
                  </a:lnTo>
                  <a:lnTo>
                    <a:pt x="167" y="61"/>
                  </a:lnTo>
                  <a:lnTo>
                    <a:pt x="138" y="85"/>
                  </a:lnTo>
                  <a:lnTo>
                    <a:pt x="109" y="111"/>
                  </a:lnTo>
                  <a:close/>
                  <a:moveTo>
                    <a:pt x="127" y="622"/>
                  </a:moveTo>
                  <a:lnTo>
                    <a:pt x="82" y="568"/>
                  </a:lnTo>
                  <a:lnTo>
                    <a:pt x="51" y="506"/>
                  </a:lnTo>
                  <a:lnTo>
                    <a:pt x="31" y="442"/>
                  </a:lnTo>
                  <a:lnTo>
                    <a:pt x="25" y="375"/>
                  </a:lnTo>
                  <a:lnTo>
                    <a:pt x="31" y="307"/>
                  </a:lnTo>
                  <a:lnTo>
                    <a:pt x="51" y="244"/>
                  </a:lnTo>
                  <a:lnTo>
                    <a:pt x="82" y="183"/>
                  </a:lnTo>
                  <a:lnTo>
                    <a:pt x="127" y="129"/>
                  </a:lnTo>
                  <a:lnTo>
                    <a:pt x="154" y="105"/>
                  </a:lnTo>
                  <a:lnTo>
                    <a:pt x="182" y="83"/>
                  </a:lnTo>
                  <a:lnTo>
                    <a:pt x="213" y="67"/>
                  </a:lnTo>
                  <a:lnTo>
                    <a:pt x="244" y="52"/>
                  </a:lnTo>
                  <a:lnTo>
                    <a:pt x="275" y="41"/>
                  </a:lnTo>
                  <a:lnTo>
                    <a:pt x="307" y="32"/>
                  </a:lnTo>
                  <a:lnTo>
                    <a:pt x="342" y="29"/>
                  </a:lnTo>
                  <a:lnTo>
                    <a:pt x="375" y="27"/>
                  </a:lnTo>
                  <a:lnTo>
                    <a:pt x="407" y="29"/>
                  </a:lnTo>
                  <a:lnTo>
                    <a:pt x="442" y="32"/>
                  </a:lnTo>
                  <a:lnTo>
                    <a:pt x="475" y="41"/>
                  </a:lnTo>
                  <a:lnTo>
                    <a:pt x="506" y="52"/>
                  </a:lnTo>
                  <a:lnTo>
                    <a:pt x="537" y="67"/>
                  </a:lnTo>
                  <a:lnTo>
                    <a:pt x="568" y="83"/>
                  </a:lnTo>
                  <a:lnTo>
                    <a:pt x="595" y="105"/>
                  </a:lnTo>
                  <a:lnTo>
                    <a:pt x="622" y="129"/>
                  </a:lnTo>
                  <a:lnTo>
                    <a:pt x="646" y="154"/>
                  </a:lnTo>
                  <a:lnTo>
                    <a:pt x="666" y="183"/>
                  </a:lnTo>
                  <a:lnTo>
                    <a:pt x="684" y="213"/>
                  </a:lnTo>
                  <a:lnTo>
                    <a:pt x="699" y="244"/>
                  </a:lnTo>
                  <a:lnTo>
                    <a:pt x="710" y="276"/>
                  </a:lnTo>
                  <a:lnTo>
                    <a:pt x="717" y="307"/>
                  </a:lnTo>
                  <a:lnTo>
                    <a:pt x="722" y="342"/>
                  </a:lnTo>
                  <a:lnTo>
                    <a:pt x="724" y="375"/>
                  </a:lnTo>
                  <a:lnTo>
                    <a:pt x="722" y="409"/>
                  </a:lnTo>
                  <a:lnTo>
                    <a:pt x="717" y="442"/>
                  </a:lnTo>
                  <a:lnTo>
                    <a:pt x="710" y="475"/>
                  </a:lnTo>
                  <a:lnTo>
                    <a:pt x="699" y="508"/>
                  </a:lnTo>
                  <a:lnTo>
                    <a:pt x="684" y="539"/>
                  </a:lnTo>
                  <a:lnTo>
                    <a:pt x="666" y="568"/>
                  </a:lnTo>
                  <a:lnTo>
                    <a:pt x="646" y="597"/>
                  </a:lnTo>
                  <a:lnTo>
                    <a:pt x="622" y="622"/>
                  </a:lnTo>
                  <a:lnTo>
                    <a:pt x="595" y="646"/>
                  </a:lnTo>
                  <a:lnTo>
                    <a:pt x="568" y="668"/>
                  </a:lnTo>
                  <a:lnTo>
                    <a:pt x="537" y="684"/>
                  </a:lnTo>
                  <a:lnTo>
                    <a:pt x="506" y="699"/>
                  </a:lnTo>
                  <a:lnTo>
                    <a:pt x="475" y="710"/>
                  </a:lnTo>
                  <a:lnTo>
                    <a:pt x="442" y="719"/>
                  </a:lnTo>
                  <a:lnTo>
                    <a:pt x="407" y="722"/>
                  </a:lnTo>
                  <a:lnTo>
                    <a:pt x="375" y="724"/>
                  </a:lnTo>
                  <a:lnTo>
                    <a:pt x="342" y="722"/>
                  </a:lnTo>
                  <a:lnTo>
                    <a:pt x="307" y="719"/>
                  </a:lnTo>
                  <a:lnTo>
                    <a:pt x="275" y="710"/>
                  </a:lnTo>
                  <a:lnTo>
                    <a:pt x="244" y="699"/>
                  </a:lnTo>
                  <a:lnTo>
                    <a:pt x="213" y="684"/>
                  </a:lnTo>
                  <a:lnTo>
                    <a:pt x="182" y="668"/>
                  </a:lnTo>
                  <a:lnTo>
                    <a:pt x="154" y="646"/>
                  </a:lnTo>
                  <a:lnTo>
                    <a:pt x="127" y="622"/>
                  </a:lnTo>
                  <a:close/>
                </a:path>
              </a:pathLst>
            </a:custGeom>
            <a:solidFill>
              <a:srgbClr val="000000"/>
            </a:solidFill>
            <a:ln w="9525">
              <a:noFill/>
              <a:round/>
              <a:headEnd/>
              <a:tailEnd/>
            </a:ln>
          </p:spPr>
          <p:txBody>
            <a:bodyPr/>
            <a:lstStyle/>
            <a:p>
              <a:pPr>
                <a:defRPr/>
              </a:pPr>
              <a:endParaRPr lang="en-US"/>
            </a:p>
          </p:txBody>
        </p:sp>
        <p:sp>
          <p:nvSpPr>
            <p:cNvPr id="12" name="Freeform 10"/>
            <p:cNvSpPr>
              <a:spLocks/>
            </p:cNvSpPr>
            <p:nvPr/>
          </p:nvSpPr>
          <p:spPr bwMode="auto">
            <a:xfrm>
              <a:off x="4416" y="2339"/>
              <a:ext cx="281" cy="280"/>
            </a:xfrm>
            <a:custGeom>
              <a:avLst/>
              <a:gdLst/>
              <a:ahLst/>
              <a:cxnLst>
                <a:cxn ang="0">
                  <a:pos x="537" y="415"/>
                </a:cxn>
                <a:cxn ang="0">
                  <a:pos x="415" y="537"/>
                </a:cxn>
                <a:cxn ang="0">
                  <a:pos x="0" y="122"/>
                </a:cxn>
                <a:cxn ang="0">
                  <a:pos x="122" y="0"/>
                </a:cxn>
                <a:cxn ang="0">
                  <a:pos x="537" y="415"/>
                </a:cxn>
              </a:cxnLst>
              <a:rect l="0" t="0" r="r" b="b"/>
              <a:pathLst>
                <a:path w="537" h="537">
                  <a:moveTo>
                    <a:pt x="537" y="415"/>
                  </a:moveTo>
                  <a:lnTo>
                    <a:pt x="415" y="537"/>
                  </a:lnTo>
                  <a:lnTo>
                    <a:pt x="0" y="122"/>
                  </a:lnTo>
                  <a:lnTo>
                    <a:pt x="122" y="0"/>
                  </a:lnTo>
                  <a:lnTo>
                    <a:pt x="537" y="415"/>
                  </a:lnTo>
                  <a:close/>
                </a:path>
              </a:pathLst>
            </a:custGeom>
            <a:solidFill>
              <a:srgbClr val="996600"/>
            </a:solidFill>
            <a:ln w="9525">
              <a:noFill/>
              <a:round/>
              <a:headEnd/>
              <a:tailEnd/>
            </a:ln>
          </p:spPr>
          <p:txBody>
            <a:bodyPr/>
            <a:lstStyle/>
            <a:p>
              <a:pPr>
                <a:defRPr/>
              </a:pPr>
              <a:endParaRPr lang="en-US"/>
            </a:p>
          </p:txBody>
        </p:sp>
        <p:sp>
          <p:nvSpPr>
            <p:cNvPr id="13" name="Freeform 11"/>
            <p:cNvSpPr>
              <a:spLocks/>
            </p:cNvSpPr>
            <p:nvPr/>
          </p:nvSpPr>
          <p:spPr bwMode="auto">
            <a:xfrm>
              <a:off x="4460" y="2345"/>
              <a:ext cx="231" cy="232"/>
            </a:xfrm>
            <a:custGeom>
              <a:avLst/>
              <a:gdLst/>
              <a:ahLst/>
              <a:cxnLst>
                <a:cxn ang="0">
                  <a:pos x="443" y="415"/>
                </a:cxn>
                <a:cxn ang="0">
                  <a:pos x="415" y="442"/>
                </a:cxn>
                <a:cxn ang="0">
                  <a:pos x="0" y="27"/>
                </a:cxn>
                <a:cxn ang="0">
                  <a:pos x="28" y="0"/>
                </a:cxn>
                <a:cxn ang="0">
                  <a:pos x="443" y="415"/>
                </a:cxn>
              </a:cxnLst>
              <a:rect l="0" t="0" r="r" b="b"/>
              <a:pathLst>
                <a:path w="443" h="442">
                  <a:moveTo>
                    <a:pt x="443" y="415"/>
                  </a:moveTo>
                  <a:lnTo>
                    <a:pt x="415" y="442"/>
                  </a:lnTo>
                  <a:lnTo>
                    <a:pt x="0" y="27"/>
                  </a:lnTo>
                  <a:lnTo>
                    <a:pt x="28" y="0"/>
                  </a:lnTo>
                  <a:lnTo>
                    <a:pt x="443" y="415"/>
                  </a:lnTo>
                  <a:close/>
                </a:path>
              </a:pathLst>
            </a:custGeom>
            <a:solidFill>
              <a:srgbClr val="EEDD99"/>
            </a:solidFill>
            <a:ln w="9525">
              <a:noFill/>
              <a:round/>
              <a:headEnd/>
              <a:tailEnd/>
            </a:ln>
          </p:spPr>
          <p:txBody>
            <a:bodyPr/>
            <a:lstStyle/>
            <a:p>
              <a:pPr>
                <a:defRPr/>
              </a:pPr>
              <a:endParaRPr lang="en-US"/>
            </a:p>
          </p:txBody>
        </p:sp>
        <p:sp>
          <p:nvSpPr>
            <p:cNvPr id="14" name="Freeform 12"/>
            <p:cNvSpPr>
              <a:spLocks/>
            </p:cNvSpPr>
            <p:nvPr/>
          </p:nvSpPr>
          <p:spPr bwMode="auto">
            <a:xfrm>
              <a:off x="4399" y="2322"/>
              <a:ext cx="72" cy="73"/>
            </a:xfrm>
            <a:custGeom>
              <a:avLst/>
              <a:gdLst/>
              <a:ahLst/>
              <a:cxnLst>
                <a:cxn ang="0">
                  <a:pos x="138" y="49"/>
                </a:cxn>
                <a:cxn ang="0">
                  <a:pos x="47" y="140"/>
                </a:cxn>
                <a:cxn ang="0">
                  <a:pos x="0" y="91"/>
                </a:cxn>
                <a:cxn ang="0">
                  <a:pos x="91" y="0"/>
                </a:cxn>
                <a:cxn ang="0">
                  <a:pos x="138" y="49"/>
                </a:cxn>
              </a:cxnLst>
              <a:rect l="0" t="0" r="r" b="b"/>
              <a:pathLst>
                <a:path w="138" h="140">
                  <a:moveTo>
                    <a:pt x="138" y="49"/>
                  </a:moveTo>
                  <a:lnTo>
                    <a:pt x="47" y="140"/>
                  </a:lnTo>
                  <a:lnTo>
                    <a:pt x="0" y="91"/>
                  </a:lnTo>
                  <a:lnTo>
                    <a:pt x="91" y="0"/>
                  </a:lnTo>
                  <a:lnTo>
                    <a:pt x="138" y="49"/>
                  </a:lnTo>
                  <a:close/>
                </a:path>
              </a:pathLst>
            </a:custGeom>
            <a:solidFill>
              <a:srgbClr val="000000"/>
            </a:solidFill>
            <a:ln w="9525">
              <a:noFill/>
              <a:round/>
              <a:headEnd/>
              <a:tailEnd/>
            </a:ln>
          </p:spPr>
          <p:txBody>
            <a:bodyPr/>
            <a:lstStyle/>
            <a:p>
              <a:pPr>
                <a:defRPr/>
              </a:pPr>
              <a:endParaRPr lang="en-US"/>
            </a:p>
          </p:txBody>
        </p:sp>
        <p:sp>
          <p:nvSpPr>
            <p:cNvPr id="15" name="Freeform 13"/>
            <p:cNvSpPr>
              <a:spLocks noEditPoints="1"/>
            </p:cNvSpPr>
            <p:nvPr/>
          </p:nvSpPr>
          <p:spPr bwMode="auto">
            <a:xfrm>
              <a:off x="4397" y="2321"/>
              <a:ext cx="319" cy="318"/>
            </a:xfrm>
            <a:custGeom>
              <a:avLst/>
              <a:gdLst/>
              <a:ahLst/>
              <a:cxnLst>
                <a:cxn ang="0">
                  <a:pos x="140" y="18"/>
                </a:cxn>
                <a:cxn ang="0">
                  <a:pos x="0" y="157"/>
                </a:cxn>
                <a:cxn ang="0">
                  <a:pos x="452" y="608"/>
                </a:cxn>
                <a:cxn ang="0">
                  <a:pos x="610" y="450"/>
                </a:cxn>
                <a:cxn ang="0">
                  <a:pos x="159" y="0"/>
                </a:cxn>
                <a:cxn ang="0">
                  <a:pos x="140" y="18"/>
                </a:cxn>
                <a:cxn ang="0">
                  <a:pos x="159" y="71"/>
                </a:cxn>
                <a:cxn ang="0">
                  <a:pos x="168" y="80"/>
                </a:cxn>
                <a:cxn ang="0">
                  <a:pos x="182" y="95"/>
                </a:cxn>
                <a:cxn ang="0">
                  <a:pos x="202" y="115"/>
                </a:cxn>
                <a:cxn ang="0">
                  <a:pos x="226" y="139"/>
                </a:cxn>
                <a:cxn ang="0">
                  <a:pos x="253" y="166"/>
                </a:cxn>
                <a:cxn ang="0">
                  <a:pos x="284" y="197"/>
                </a:cxn>
                <a:cxn ang="0">
                  <a:pos x="315" y="228"/>
                </a:cxn>
                <a:cxn ang="0">
                  <a:pos x="348" y="261"/>
                </a:cxn>
                <a:cxn ang="0">
                  <a:pos x="381" y="293"/>
                </a:cxn>
                <a:cxn ang="0">
                  <a:pos x="412" y="324"/>
                </a:cxn>
                <a:cxn ang="0">
                  <a:pos x="443" y="355"/>
                </a:cxn>
                <a:cxn ang="0">
                  <a:pos x="470" y="383"/>
                </a:cxn>
                <a:cxn ang="0">
                  <a:pos x="493" y="406"/>
                </a:cxn>
                <a:cxn ang="0">
                  <a:pos x="514" y="426"/>
                </a:cxn>
                <a:cxn ang="0">
                  <a:pos x="528" y="441"/>
                </a:cxn>
                <a:cxn ang="0">
                  <a:pos x="537" y="450"/>
                </a:cxn>
                <a:cxn ang="0">
                  <a:pos x="528" y="459"/>
                </a:cxn>
                <a:cxn ang="0">
                  <a:pos x="517" y="470"/>
                </a:cxn>
                <a:cxn ang="0">
                  <a:pos x="506" y="481"/>
                </a:cxn>
                <a:cxn ang="0">
                  <a:pos x="495" y="494"/>
                </a:cxn>
                <a:cxn ang="0">
                  <a:pos x="483" y="506"/>
                </a:cxn>
                <a:cxn ang="0">
                  <a:pos x="472" y="517"/>
                </a:cxn>
                <a:cxn ang="0">
                  <a:pos x="461" y="528"/>
                </a:cxn>
                <a:cxn ang="0">
                  <a:pos x="452" y="537"/>
                </a:cxn>
                <a:cxn ang="0">
                  <a:pos x="443" y="528"/>
                </a:cxn>
                <a:cxn ang="0">
                  <a:pos x="428" y="514"/>
                </a:cxn>
                <a:cxn ang="0">
                  <a:pos x="408" y="494"/>
                </a:cxn>
                <a:cxn ang="0">
                  <a:pos x="384" y="470"/>
                </a:cxn>
                <a:cxn ang="0">
                  <a:pos x="357" y="443"/>
                </a:cxn>
                <a:cxn ang="0">
                  <a:pos x="326" y="412"/>
                </a:cxn>
                <a:cxn ang="0">
                  <a:pos x="295" y="381"/>
                </a:cxn>
                <a:cxn ang="0">
                  <a:pos x="262" y="348"/>
                </a:cxn>
                <a:cxn ang="0">
                  <a:pos x="230" y="315"/>
                </a:cxn>
                <a:cxn ang="0">
                  <a:pos x="199" y="284"/>
                </a:cxn>
                <a:cxn ang="0">
                  <a:pos x="168" y="253"/>
                </a:cxn>
                <a:cxn ang="0">
                  <a:pos x="140" y="226"/>
                </a:cxn>
                <a:cxn ang="0">
                  <a:pos x="117" y="202"/>
                </a:cxn>
                <a:cxn ang="0">
                  <a:pos x="97" y="180"/>
                </a:cxn>
                <a:cxn ang="0">
                  <a:pos x="82" y="166"/>
                </a:cxn>
                <a:cxn ang="0">
                  <a:pos x="73" y="157"/>
                </a:cxn>
                <a:cxn ang="0">
                  <a:pos x="82" y="148"/>
                </a:cxn>
                <a:cxn ang="0">
                  <a:pos x="91" y="139"/>
                </a:cxn>
                <a:cxn ang="0">
                  <a:pos x="104" y="126"/>
                </a:cxn>
                <a:cxn ang="0">
                  <a:pos x="115" y="115"/>
                </a:cxn>
                <a:cxn ang="0">
                  <a:pos x="128" y="102"/>
                </a:cxn>
                <a:cxn ang="0">
                  <a:pos x="139" y="91"/>
                </a:cxn>
                <a:cxn ang="0">
                  <a:pos x="149" y="80"/>
                </a:cxn>
                <a:cxn ang="0">
                  <a:pos x="159" y="71"/>
                </a:cxn>
              </a:cxnLst>
              <a:rect l="0" t="0" r="r" b="b"/>
              <a:pathLst>
                <a:path w="610" h="608">
                  <a:moveTo>
                    <a:pt x="140" y="18"/>
                  </a:moveTo>
                  <a:lnTo>
                    <a:pt x="0" y="157"/>
                  </a:lnTo>
                  <a:lnTo>
                    <a:pt x="452" y="608"/>
                  </a:lnTo>
                  <a:lnTo>
                    <a:pt x="610" y="450"/>
                  </a:lnTo>
                  <a:lnTo>
                    <a:pt x="159" y="0"/>
                  </a:lnTo>
                  <a:lnTo>
                    <a:pt x="140" y="18"/>
                  </a:lnTo>
                  <a:close/>
                  <a:moveTo>
                    <a:pt x="159" y="71"/>
                  </a:moveTo>
                  <a:lnTo>
                    <a:pt x="168" y="80"/>
                  </a:lnTo>
                  <a:lnTo>
                    <a:pt x="182" y="95"/>
                  </a:lnTo>
                  <a:lnTo>
                    <a:pt x="202" y="115"/>
                  </a:lnTo>
                  <a:lnTo>
                    <a:pt x="226" y="139"/>
                  </a:lnTo>
                  <a:lnTo>
                    <a:pt x="253" y="166"/>
                  </a:lnTo>
                  <a:lnTo>
                    <a:pt x="284" y="197"/>
                  </a:lnTo>
                  <a:lnTo>
                    <a:pt x="315" y="228"/>
                  </a:lnTo>
                  <a:lnTo>
                    <a:pt x="348" y="261"/>
                  </a:lnTo>
                  <a:lnTo>
                    <a:pt x="381" y="293"/>
                  </a:lnTo>
                  <a:lnTo>
                    <a:pt x="412" y="324"/>
                  </a:lnTo>
                  <a:lnTo>
                    <a:pt x="443" y="355"/>
                  </a:lnTo>
                  <a:lnTo>
                    <a:pt x="470" y="383"/>
                  </a:lnTo>
                  <a:lnTo>
                    <a:pt x="493" y="406"/>
                  </a:lnTo>
                  <a:lnTo>
                    <a:pt x="514" y="426"/>
                  </a:lnTo>
                  <a:lnTo>
                    <a:pt x="528" y="441"/>
                  </a:lnTo>
                  <a:lnTo>
                    <a:pt x="537" y="450"/>
                  </a:lnTo>
                  <a:lnTo>
                    <a:pt x="528" y="459"/>
                  </a:lnTo>
                  <a:lnTo>
                    <a:pt x="517" y="470"/>
                  </a:lnTo>
                  <a:lnTo>
                    <a:pt x="506" y="481"/>
                  </a:lnTo>
                  <a:lnTo>
                    <a:pt x="495" y="494"/>
                  </a:lnTo>
                  <a:lnTo>
                    <a:pt x="483" y="506"/>
                  </a:lnTo>
                  <a:lnTo>
                    <a:pt x="472" y="517"/>
                  </a:lnTo>
                  <a:lnTo>
                    <a:pt x="461" y="528"/>
                  </a:lnTo>
                  <a:lnTo>
                    <a:pt x="452" y="537"/>
                  </a:lnTo>
                  <a:lnTo>
                    <a:pt x="443" y="528"/>
                  </a:lnTo>
                  <a:lnTo>
                    <a:pt x="428" y="514"/>
                  </a:lnTo>
                  <a:lnTo>
                    <a:pt x="408" y="494"/>
                  </a:lnTo>
                  <a:lnTo>
                    <a:pt x="384" y="470"/>
                  </a:lnTo>
                  <a:lnTo>
                    <a:pt x="357" y="443"/>
                  </a:lnTo>
                  <a:lnTo>
                    <a:pt x="326" y="412"/>
                  </a:lnTo>
                  <a:lnTo>
                    <a:pt x="295" y="381"/>
                  </a:lnTo>
                  <a:lnTo>
                    <a:pt x="262" y="348"/>
                  </a:lnTo>
                  <a:lnTo>
                    <a:pt x="230" y="315"/>
                  </a:lnTo>
                  <a:lnTo>
                    <a:pt x="199" y="284"/>
                  </a:lnTo>
                  <a:lnTo>
                    <a:pt x="168" y="253"/>
                  </a:lnTo>
                  <a:lnTo>
                    <a:pt x="140" y="226"/>
                  </a:lnTo>
                  <a:lnTo>
                    <a:pt x="117" y="202"/>
                  </a:lnTo>
                  <a:lnTo>
                    <a:pt x="97" y="180"/>
                  </a:lnTo>
                  <a:lnTo>
                    <a:pt x="82" y="166"/>
                  </a:lnTo>
                  <a:lnTo>
                    <a:pt x="73" y="157"/>
                  </a:lnTo>
                  <a:lnTo>
                    <a:pt x="82" y="148"/>
                  </a:lnTo>
                  <a:lnTo>
                    <a:pt x="91" y="139"/>
                  </a:lnTo>
                  <a:lnTo>
                    <a:pt x="104" y="126"/>
                  </a:lnTo>
                  <a:lnTo>
                    <a:pt x="115" y="115"/>
                  </a:lnTo>
                  <a:lnTo>
                    <a:pt x="128" y="102"/>
                  </a:lnTo>
                  <a:lnTo>
                    <a:pt x="139" y="91"/>
                  </a:lnTo>
                  <a:lnTo>
                    <a:pt x="149" y="80"/>
                  </a:lnTo>
                  <a:lnTo>
                    <a:pt x="159" y="71"/>
                  </a:lnTo>
                  <a:close/>
                </a:path>
              </a:pathLst>
            </a:custGeom>
            <a:solidFill>
              <a:srgbClr val="000000"/>
            </a:solidFill>
            <a:ln w="9525">
              <a:noFill/>
              <a:round/>
              <a:headEnd/>
              <a:tailEnd/>
            </a:ln>
          </p:spPr>
          <p:txBody>
            <a:bodyPr/>
            <a:lstStyle/>
            <a:p>
              <a:pPr>
                <a:defRPr/>
              </a:pPr>
              <a:endParaRPr lang="en-US"/>
            </a:p>
          </p:txBody>
        </p:sp>
        <p:sp>
          <p:nvSpPr>
            <p:cNvPr id="16" name="Freeform 14"/>
            <p:cNvSpPr>
              <a:spLocks/>
            </p:cNvSpPr>
            <p:nvPr/>
          </p:nvSpPr>
          <p:spPr bwMode="auto">
            <a:xfrm>
              <a:off x="4447" y="2370"/>
              <a:ext cx="79" cy="79"/>
            </a:xfrm>
            <a:custGeom>
              <a:avLst/>
              <a:gdLst/>
              <a:ahLst/>
              <a:cxnLst>
                <a:cxn ang="0">
                  <a:pos x="0" y="122"/>
                </a:cxn>
                <a:cxn ang="0">
                  <a:pos x="27" y="149"/>
                </a:cxn>
                <a:cxn ang="0">
                  <a:pos x="149" y="27"/>
                </a:cxn>
                <a:cxn ang="0">
                  <a:pos x="122" y="0"/>
                </a:cxn>
                <a:cxn ang="0">
                  <a:pos x="0" y="122"/>
                </a:cxn>
              </a:cxnLst>
              <a:rect l="0" t="0" r="r" b="b"/>
              <a:pathLst>
                <a:path w="149" h="149">
                  <a:moveTo>
                    <a:pt x="0" y="122"/>
                  </a:moveTo>
                  <a:lnTo>
                    <a:pt x="27" y="149"/>
                  </a:lnTo>
                  <a:lnTo>
                    <a:pt x="149" y="27"/>
                  </a:lnTo>
                  <a:lnTo>
                    <a:pt x="122" y="0"/>
                  </a:lnTo>
                  <a:lnTo>
                    <a:pt x="0" y="122"/>
                  </a:lnTo>
                  <a:close/>
                </a:path>
              </a:pathLst>
            </a:custGeom>
            <a:solidFill>
              <a:srgbClr val="000000"/>
            </a:solidFill>
            <a:ln w="9525">
              <a:noFill/>
              <a:round/>
              <a:headEnd/>
              <a:tailEnd/>
            </a:ln>
          </p:spPr>
          <p:txBody>
            <a:bodyPr/>
            <a:lstStyle/>
            <a:p>
              <a:pPr>
                <a:defRPr/>
              </a:pPr>
              <a:endParaRPr lang="en-US"/>
            </a:p>
          </p:txBody>
        </p:sp>
        <p:sp>
          <p:nvSpPr>
            <p:cNvPr id="17" name="Freeform 15"/>
            <p:cNvSpPr>
              <a:spLocks/>
            </p:cNvSpPr>
            <p:nvPr/>
          </p:nvSpPr>
          <p:spPr bwMode="auto">
            <a:xfrm>
              <a:off x="4112" y="2138"/>
              <a:ext cx="304" cy="207"/>
            </a:xfrm>
            <a:custGeom>
              <a:avLst/>
              <a:gdLst/>
              <a:ahLst/>
              <a:cxnLst>
                <a:cxn ang="0">
                  <a:pos x="463" y="285"/>
                </a:cxn>
                <a:cxn ang="0">
                  <a:pos x="413" y="318"/>
                </a:cxn>
                <a:cxn ang="0">
                  <a:pos x="361" y="340"/>
                </a:cxn>
                <a:cxn ang="0">
                  <a:pos x="304" y="351"/>
                </a:cxn>
                <a:cxn ang="0">
                  <a:pos x="248" y="351"/>
                </a:cxn>
                <a:cxn ang="0">
                  <a:pos x="191" y="340"/>
                </a:cxn>
                <a:cxn ang="0">
                  <a:pos x="139" y="318"/>
                </a:cxn>
                <a:cxn ang="0">
                  <a:pos x="89" y="285"/>
                </a:cxn>
                <a:cxn ang="0">
                  <a:pos x="57" y="253"/>
                </a:cxn>
                <a:cxn ang="0">
                  <a:pos x="37" y="229"/>
                </a:cxn>
                <a:cxn ang="0">
                  <a:pos x="20" y="202"/>
                </a:cxn>
                <a:cxn ang="0">
                  <a:pos x="6" y="174"/>
                </a:cxn>
                <a:cxn ang="0">
                  <a:pos x="6" y="180"/>
                </a:cxn>
                <a:cxn ang="0">
                  <a:pos x="18" y="220"/>
                </a:cxn>
                <a:cxn ang="0">
                  <a:pos x="40" y="258"/>
                </a:cxn>
                <a:cxn ang="0">
                  <a:pos x="66" y="295"/>
                </a:cxn>
                <a:cxn ang="0">
                  <a:pos x="102" y="331"/>
                </a:cxn>
                <a:cxn ang="0">
                  <a:pos x="151" y="364"/>
                </a:cxn>
                <a:cxn ang="0">
                  <a:pos x="204" y="386"/>
                </a:cxn>
                <a:cxn ang="0">
                  <a:pos x="261" y="397"/>
                </a:cxn>
                <a:cxn ang="0">
                  <a:pos x="317" y="397"/>
                </a:cxn>
                <a:cxn ang="0">
                  <a:pos x="373" y="386"/>
                </a:cxn>
                <a:cxn ang="0">
                  <a:pos x="426" y="364"/>
                </a:cxn>
                <a:cxn ang="0">
                  <a:pos x="475" y="331"/>
                </a:cxn>
                <a:cxn ang="0">
                  <a:pos x="526" y="278"/>
                </a:cxn>
                <a:cxn ang="0">
                  <a:pos x="564" y="204"/>
                </a:cxn>
                <a:cxn ang="0">
                  <a:pos x="583" y="122"/>
                </a:cxn>
                <a:cxn ang="0">
                  <a:pos x="575" y="40"/>
                </a:cxn>
                <a:cxn ang="0">
                  <a:pos x="570" y="34"/>
                </a:cxn>
                <a:cxn ang="0">
                  <a:pos x="566" y="105"/>
                </a:cxn>
                <a:cxn ang="0">
                  <a:pos x="546" y="174"/>
                </a:cxn>
                <a:cxn ang="0">
                  <a:pos x="508" y="236"/>
                </a:cxn>
              </a:cxnLst>
              <a:rect l="0" t="0" r="r" b="b"/>
              <a:pathLst>
                <a:path w="583" h="397">
                  <a:moveTo>
                    <a:pt x="484" y="265"/>
                  </a:moveTo>
                  <a:lnTo>
                    <a:pt x="463" y="285"/>
                  </a:lnTo>
                  <a:lnTo>
                    <a:pt x="439" y="304"/>
                  </a:lnTo>
                  <a:lnTo>
                    <a:pt x="413" y="318"/>
                  </a:lnTo>
                  <a:lnTo>
                    <a:pt x="388" y="329"/>
                  </a:lnTo>
                  <a:lnTo>
                    <a:pt x="361" y="340"/>
                  </a:lnTo>
                  <a:lnTo>
                    <a:pt x="331" y="346"/>
                  </a:lnTo>
                  <a:lnTo>
                    <a:pt x="304" y="351"/>
                  </a:lnTo>
                  <a:lnTo>
                    <a:pt x="277" y="351"/>
                  </a:lnTo>
                  <a:lnTo>
                    <a:pt x="248" y="351"/>
                  </a:lnTo>
                  <a:lnTo>
                    <a:pt x="220" y="346"/>
                  </a:lnTo>
                  <a:lnTo>
                    <a:pt x="191" y="340"/>
                  </a:lnTo>
                  <a:lnTo>
                    <a:pt x="166" y="329"/>
                  </a:lnTo>
                  <a:lnTo>
                    <a:pt x="139" y="318"/>
                  </a:lnTo>
                  <a:lnTo>
                    <a:pt x="113" y="304"/>
                  </a:lnTo>
                  <a:lnTo>
                    <a:pt x="89" y="285"/>
                  </a:lnTo>
                  <a:lnTo>
                    <a:pt x="68" y="265"/>
                  </a:lnTo>
                  <a:lnTo>
                    <a:pt x="57" y="253"/>
                  </a:lnTo>
                  <a:lnTo>
                    <a:pt x="46" y="242"/>
                  </a:lnTo>
                  <a:lnTo>
                    <a:pt x="37" y="229"/>
                  </a:lnTo>
                  <a:lnTo>
                    <a:pt x="28" y="214"/>
                  </a:lnTo>
                  <a:lnTo>
                    <a:pt x="20" y="202"/>
                  </a:lnTo>
                  <a:lnTo>
                    <a:pt x="13" y="189"/>
                  </a:lnTo>
                  <a:lnTo>
                    <a:pt x="6" y="174"/>
                  </a:lnTo>
                  <a:lnTo>
                    <a:pt x="0" y="160"/>
                  </a:lnTo>
                  <a:lnTo>
                    <a:pt x="6" y="180"/>
                  </a:lnTo>
                  <a:lnTo>
                    <a:pt x="11" y="200"/>
                  </a:lnTo>
                  <a:lnTo>
                    <a:pt x="18" y="220"/>
                  </a:lnTo>
                  <a:lnTo>
                    <a:pt x="29" y="240"/>
                  </a:lnTo>
                  <a:lnTo>
                    <a:pt x="40" y="258"/>
                  </a:lnTo>
                  <a:lnTo>
                    <a:pt x="51" y="276"/>
                  </a:lnTo>
                  <a:lnTo>
                    <a:pt x="66" y="295"/>
                  </a:lnTo>
                  <a:lnTo>
                    <a:pt x="80" y="311"/>
                  </a:lnTo>
                  <a:lnTo>
                    <a:pt x="102" y="331"/>
                  </a:lnTo>
                  <a:lnTo>
                    <a:pt x="126" y="349"/>
                  </a:lnTo>
                  <a:lnTo>
                    <a:pt x="151" y="364"/>
                  </a:lnTo>
                  <a:lnTo>
                    <a:pt x="179" y="375"/>
                  </a:lnTo>
                  <a:lnTo>
                    <a:pt x="204" y="386"/>
                  </a:lnTo>
                  <a:lnTo>
                    <a:pt x="233" y="391"/>
                  </a:lnTo>
                  <a:lnTo>
                    <a:pt x="261" y="397"/>
                  </a:lnTo>
                  <a:lnTo>
                    <a:pt x="290" y="397"/>
                  </a:lnTo>
                  <a:lnTo>
                    <a:pt x="317" y="397"/>
                  </a:lnTo>
                  <a:lnTo>
                    <a:pt x="344" y="391"/>
                  </a:lnTo>
                  <a:lnTo>
                    <a:pt x="373" y="386"/>
                  </a:lnTo>
                  <a:lnTo>
                    <a:pt x="401" y="375"/>
                  </a:lnTo>
                  <a:lnTo>
                    <a:pt x="426" y="364"/>
                  </a:lnTo>
                  <a:lnTo>
                    <a:pt x="452" y="349"/>
                  </a:lnTo>
                  <a:lnTo>
                    <a:pt x="475" y="331"/>
                  </a:lnTo>
                  <a:lnTo>
                    <a:pt x="497" y="311"/>
                  </a:lnTo>
                  <a:lnTo>
                    <a:pt x="526" y="278"/>
                  </a:lnTo>
                  <a:lnTo>
                    <a:pt x="548" y="242"/>
                  </a:lnTo>
                  <a:lnTo>
                    <a:pt x="564" y="204"/>
                  </a:lnTo>
                  <a:lnTo>
                    <a:pt x="577" y="163"/>
                  </a:lnTo>
                  <a:lnTo>
                    <a:pt x="583" y="122"/>
                  </a:lnTo>
                  <a:lnTo>
                    <a:pt x="583" y="82"/>
                  </a:lnTo>
                  <a:lnTo>
                    <a:pt x="575" y="40"/>
                  </a:lnTo>
                  <a:lnTo>
                    <a:pt x="564" y="0"/>
                  </a:lnTo>
                  <a:lnTo>
                    <a:pt x="570" y="34"/>
                  </a:lnTo>
                  <a:lnTo>
                    <a:pt x="570" y="71"/>
                  </a:lnTo>
                  <a:lnTo>
                    <a:pt x="566" y="105"/>
                  </a:lnTo>
                  <a:lnTo>
                    <a:pt x="557" y="140"/>
                  </a:lnTo>
                  <a:lnTo>
                    <a:pt x="546" y="174"/>
                  </a:lnTo>
                  <a:lnTo>
                    <a:pt x="530" y="205"/>
                  </a:lnTo>
                  <a:lnTo>
                    <a:pt x="508" y="236"/>
                  </a:lnTo>
                  <a:lnTo>
                    <a:pt x="484" y="265"/>
                  </a:lnTo>
                  <a:close/>
                </a:path>
              </a:pathLst>
            </a:custGeom>
            <a:solidFill>
              <a:srgbClr val="FFFFFF"/>
            </a:solidFill>
            <a:ln w="9525">
              <a:noFill/>
              <a:round/>
              <a:headEnd/>
              <a:tailEnd/>
            </a:ln>
          </p:spPr>
          <p:txBody>
            <a:bodyPr/>
            <a:lstStyle/>
            <a:p>
              <a:pPr>
                <a:defRPr/>
              </a:pPr>
              <a:endParaRPr lang="en-US"/>
            </a:p>
          </p:txBody>
        </p:sp>
        <p:sp>
          <p:nvSpPr>
            <p:cNvPr id="18" name="Freeform 16"/>
            <p:cNvSpPr>
              <a:spLocks/>
            </p:cNvSpPr>
            <p:nvPr/>
          </p:nvSpPr>
          <p:spPr bwMode="auto">
            <a:xfrm>
              <a:off x="4173" y="2019"/>
              <a:ext cx="147" cy="145"/>
            </a:xfrm>
            <a:custGeom>
              <a:avLst/>
              <a:gdLst/>
              <a:ahLst/>
              <a:cxnLst>
                <a:cxn ang="0">
                  <a:pos x="236" y="42"/>
                </a:cxn>
                <a:cxn ang="0">
                  <a:pos x="254" y="64"/>
                </a:cxn>
                <a:cxn ang="0">
                  <a:pos x="267" y="87"/>
                </a:cxn>
                <a:cxn ang="0">
                  <a:pos x="274" y="113"/>
                </a:cxn>
                <a:cxn ang="0">
                  <a:pos x="278" y="140"/>
                </a:cxn>
                <a:cxn ang="0">
                  <a:pos x="274" y="166"/>
                </a:cxn>
                <a:cxn ang="0">
                  <a:pos x="267" y="193"/>
                </a:cxn>
                <a:cxn ang="0">
                  <a:pos x="254" y="217"/>
                </a:cxn>
                <a:cxn ang="0">
                  <a:pos x="236" y="239"/>
                </a:cxn>
                <a:cxn ang="0">
                  <a:pos x="214" y="257"/>
                </a:cxn>
                <a:cxn ang="0">
                  <a:pos x="191" y="268"/>
                </a:cxn>
                <a:cxn ang="0">
                  <a:pos x="165" y="275"/>
                </a:cxn>
                <a:cxn ang="0">
                  <a:pos x="138" y="279"/>
                </a:cxn>
                <a:cxn ang="0">
                  <a:pos x="111" y="275"/>
                </a:cxn>
                <a:cxn ang="0">
                  <a:pos x="85" y="268"/>
                </a:cxn>
                <a:cxn ang="0">
                  <a:pos x="61" y="257"/>
                </a:cxn>
                <a:cxn ang="0">
                  <a:pos x="40" y="239"/>
                </a:cxn>
                <a:cxn ang="0">
                  <a:pos x="21" y="217"/>
                </a:cxn>
                <a:cxn ang="0">
                  <a:pos x="9" y="193"/>
                </a:cxn>
                <a:cxn ang="0">
                  <a:pos x="1" y="166"/>
                </a:cxn>
                <a:cxn ang="0">
                  <a:pos x="0" y="140"/>
                </a:cxn>
                <a:cxn ang="0">
                  <a:pos x="1" y="113"/>
                </a:cxn>
                <a:cxn ang="0">
                  <a:pos x="9" y="87"/>
                </a:cxn>
                <a:cxn ang="0">
                  <a:pos x="21" y="64"/>
                </a:cxn>
                <a:cxn ang="0">
                  <a:pos x="40" y="42"/>
                </a:cxn>
                <a:cxn ang="0">
                  <a:pos x="61" y="24"/>
                </a:cxn>
                <a:cxn ang="0">
                  <a:pos x="85" y="11"/>
                </a:cxn>
                <a:cxn ang="0">
                  <a:pos x="111" y="4"/>
                </a:cxn>
                <a:cxn ang="0">
                  <a:pos x="138" y="0"/>
                </a:cxn>
                <a:cxn ang="0">
                  <a:pos x="165" y="4"/>
                </a:cxn>
                <a:cxn ang="0">
                  <a:pos x="191" y="11"/>
                </a:cxn>
                <a:cxn ang="0">
                  <a:pos x="214" y="24"/>
                </a:cxn>
                <a:cxn ang="0">
                  <a:pos x="236" y="42"/>
                </a:cxn>
              </a:cxnLst>
              <a:rect l="0" t="0" r="r" b="b"/>
              <a:pathLst>
                <a:path w="278" h="279">
                  <a:moveTo>
                    <a:pt x="236" y="42"/>
                  </a:moveTo>
                  <a:lnTo>
                    <a:pt x="254" y="64"/>
                  </a:lnTo>
                  <a:lnTo>
                    <a:pt x="267" y="87"/>
                  </a:lnTo>
                  <a:lnTo>
                    <a:pt x="274" y="113"/>
                  </a:lnTo>
                  <a:lnTo>
                    <a:pt x="278" y="140"/>
                  </a:lnTo>
                  <a:lnTo>
                    <a:pt x="274" y="166"/>
                  </a:lnTo>
                  <a:lnTo>
                    <a:pt x="267" y="193"/>
                  </a:lnTo>
                  <a:lnTo>
                    <a:pt x="254" y="217"/>
                  </a:lnTo>
                  <a:lnTo>
                    <a:pt x="236" y="239"/>
                  </a:lnTo>
                  <a:lnTo>
                    <a:pt x="214" y="257"/>
                  </a:lnTo>
                  <a:lnTo>
                    <a:pt x="191" y="268"/>
                  </a:lnTo>
                  <a:lnTo>
                    <a:pt x="165" y="275"/>
                  </a:lnTo>
                  <a:lnTo>
                    <a:pt x="138" y="279"/>
                  </a:lnTo>
                  <a:lnTo>
                    <a:pt x="111" y="275"/>
                  </a:lnTo>
                  <a:lnTo>
                    <a:pt x="85" y="268"/>
                  </a:lnTo>
                  <a:lnTo>
                    <a:pt x="61" y="257"/>
                  </a:lnTo>
                  <a:lnTo>
                    <a:pt x="40" y="239"/>
                  </a:lnTo>
                  <a:lnTo>
                    <a:pt x="21" y="217"/>
                  </a:lnTo>
                  <a:lnTo>
                    <a:pt x="9" y="193"/>
                  </a:lnTo>
                  <a:lnTo>
                    <a:pt x="1" y="166"/>
                  </a:lnTo>
                  <a:lnTo>
                    <a:pt x="0" y="140"/>
                  </a:lnTo>
                  <a:lnTo>
                    <a:pt x="1" y="113"/>
                  </a:lnTo>
                  <a:lnTo>
                    <a:pt x="9" y="87"/>
                  </a:lnTo>
                  <a:lnTo>
                    <a:pt x="21" y="64"/>
                  </a:lnTo>
                  <a:lnTo>
                    <a:pt x="40" y="42"/>
                  </a:lnTo>
                  <a:lnTo>
                    <a:pt x="61" y="24"/>
                  </a:lnTo>
                  <a:lnTo>
                    <a:pt x="85" y="11"/>
                  </a:lnTo>
                  <a:lnTo>
                    <a:pt x="111" y="4"/>
                  </a:lnTo>
                  <a:lnTo>
                    <a:pt x="138" y="0"/>
                  </a:lnTo>
                  <a:lnTo>
                    <a:pt x="165" y="4"/>
                  </a:lnTo>
                  <a:lnTo>
                    <a:pt x="191" y="11"/>
                  </a:lnTo>
                  <a:lnTo>
                    <a:pt x="214" y="24"/>
                  </a:lnTo>
                  <a:lnTo>
                    <a:pt x="236" y="42"/>
                  </a:lnTo>
                  <a:close/>
                </a:path>
              </a:pathLst>
            </a:custGeom>
            <a:solidFill>
              <a:srgbClr val="FFFFFF"/>
            </a:solidFill>
            <a:ln w="9525">
              <a:noFill/>
              <a:round/>
              <a:headEnd/>
              <a:tailEnd/>
            </a:ln>
          </p:spPr>
          <p:txBody>
            <a:bodyPr/>
            <a:lstStyle/>
            <a:p>
              <a:pPr>
                <a:defRPr/>
              </a:pPr>
              <a:endParaRPr lang="en-US"/>
            </a:p>
          </p:txBody>
        </p:sp>
        <p:sp>
          <p:nvSpPr>
            <p:cNvPr id="19" name="Freeform 17"/>
            <p:cNvSpPr>
              <a:spLocks/>
            </p:cNvSpPr>
            <p:nvPr/>
          </p:nvSpPr>
          <p:spPr bwMode="auto">
            <a:xfrm>
              <a:off x="4308" y="2092"/>
              <a:ext cx="63" cy="62"/>
            </a:xfrm>
            <a:custGeom>
              <a:avLst/>
              <a:gdLst/>
              <a:ahLst/>
              <a:cxnLst>
                <a:cxn ang="0">
                  <a:pos x="102" y="17"/>
                </a:cxn>
                <a:cxn ang="0">
                  <a:pos x="115" y="37"/>
                </a:cxn>
                <a:cxn ang="0">
                  <a:pos x="118" y="58"/>
                </a:cxn>
                <a:cxn ang="0">
                  <a:pos x="115" y="80"/>
                </a:cxn>
                <a:cxn ang="0">
                  <a:pos x="102" y="100"/>
                </a:cxn>
                <a:cxn ang="0">
                  <a:pos x="93" y="108"/>
                </a:cxn>
                <a:cxn ang="0">
                  <a:pos x="82" y="113"/>
                </a:cxn>
                <a:cxn ang="0">
                  <a:pos x="71" y="117"/>
                </a:cxn>
                <a:cxn ang="0">
                  <a:pos x="60" y="119"/>
                </a:cxn>
                <a:cxn ang="0">
                  <a:pos x="47" y="117"/>
                </a:cxn>
                <a:cxn ang="0">
                  <a:pos x="36" y="113"/>
                </a:cxn>
                <a:cxn ang="0">
                  <a:pos x="27" y="108"/>
                </a:cxn>
                <a:cxn ang="0">
                  <a:pos x="18" y="100"/>
                </a:cxn>
                <a:cxn ang="0">
                  <a:pos x="5" y="80"/>
                </a:cxn>
                <a:cxn ang="0">
                  <a:pos x="0" y="58"/>
                </a:cxn>
                <a:cxn ang="0">
                  <a:pos x="5" y="37"/>
                </a:cxn>
                <a:cxn ang="0">
                  <a:pos x="18" y="17"/>
                </a:cxn>
                <a:cxn ang="0">
                  <a:pos x="27" y="9"/>
                </a:cxn>
                <a:cxn ang="0">
                  <a:pos x="36" y="4"/>
                </a:cxn>
                <a:cxn ang="0">
                  <a:pos x="47" y="2"/>
                </a:cxn>
                <a:cxn ang="0">
                  <a:pos x="60" y="0"/>
                </a:cxn>
                <a:cxn ang="0">
                  <a:pos x="71" y="2"/>
                </a:cxn>
                <a:cxn ang="0">
                  <a:pos x="82" y="4"/>
                </a:cxn>
                <a:cxn ang="0">
                  <a:pos x="93" y="9"/>
                </a:cxn>
                <a:cxn ang="0">
                  <a:pos x="102" y="17"/>
                </a:cxn>
              </a:cxnLst>
              <a:rect l="0" t="0" r="r" b="b"/>
              <a:pathLst>
                <a:path w="118" h="119">
                  <a:moveTo>
                    <a:pt x="102" y="17"/>
                  </a:moveTo>
                  <a:lnTo>
                    <a:pt x="115" y="37"/>
                  </a:lnTo>
                  <a:lnTo>
                    <a:pt x="118" y="58"/>
                  </a:lnTo>
                  <a:lnTo>
                    <a:pt x="115" y="80"/>
                  </a:lnTo>
                  <a:lnTo>
                    <a:pt x="102" y="100"/>
                  </a:lnTo>
                  <a:lnTo>
                    <a:pt x="93" y="108"/>
                  </a:lnTo>
                  <a:lnTo>
                    <a:pt x="82" y="113"/>
                  </a:lnTo>
                  <a:lnTo>
                    <a:pt x="71" y="117"/>
                  </a:lnTo>
                  <a:lnTo>
                    <a:pt x="60" y="119"/>
                  </a:lnTo>
                  <a:lnTo>
                    <a:pt x="47" y="117"/>
                  </a:lnTo>
                  <a:lnTo>
                    <a:pt x="36" y="113"/>
                  </a:lnTo>
                  <a:lnTo>
                    <a:pt x="27" y="108"/>
                  </a:lnTo>
                  <a:lnTo>
                    <a:pt x="18" y="100"/>
                  </a:lnTo>
                  <a:lnTo>
                    <a:pt x="5" y="80"/>
                  </a:lnTo>
                  <a:lnTo>
                    <a:pt x="0" y="58"/>
                  </a:lnTo>
                  <a:lnTo>
                    <a:pt x="5" y="37"/>
                  </a:lnTo>
                  <a:lnTo>
                    <a:pt x="18" y="17"/>
                  </a:lnTo>
                  <a:lnTo>
                    <a:pt x="27" y="9"/>
                  </a:lnTo>
                  <a:lnTo>
                    <a:pt x="36" y="4"/>
                  </a:lnTo>
                  <a:lnTo>
                    <a:pt x="47" y="2"/>
                  </a:lnTo>
                  <a:lnTo>
                    <a:pt x="60" y="0"/>
                  </a:lnTo>
                  <a:lnTo>
                    <a:pt x="71" y="2"/>
                  </a:lnTo>
                  <a:lnTo>
                    <a:pt x="82" y="4"/>
                  </a:lnTo>
                  <a:lnTo>
                    <a:pt x="93" y="9"/>
                  </a:lnTo>
                  <a:lnTo>
                    <a:pt x="102" y="17"/>
                  </a:lnTo>
                  <a:close/>
                </a:path>
              </a:pathLst>
            </a:custGeom>
            <a:solidFill>
              <a:srgbClr val="FFFFFF"/>
            </a:solidFill>
            <a:ln w="9525">
              <a:noFill/>
              <a:round/>
              <a:headEnd/>
              <a:tailEnd/>
            </a:ln>
          </p:spPr>
          <p:txBody>
            <a:bodyPr/>
            <a:lstStyle/>
            <a:p>
              <a:pPr>
                <a:defRPr/>
              </a:pPr>
              <a:endParaRPr lang="en-US"/>
            </a:p>
          </p:txBody>
        </p:sp>
      </p:grpSp>
    </p:spTree>
    <p:extLst>
      <p:ext uri="{BB962C8B-B14F-4D97-AF65-F5344CB8AC3E}">
        <p14:creationId xmlns:p14="http://schemas.microsoft.com/office/powerpoint/2010/main" val="383189959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213" y="152400"/>
            <a:ext cx="8408987" cy="1143000"/>
          </a:xfrm>
        </p:spPr>
        <p:txBody>
          <a:bodyPr/>
          <a:lstStyle/>
          <a:p>
            <a:r>
              <a:rPr lang="en-US" dirty="0" smtClean="0"/>
              <a:t>From Sequences to Molecules</a:t>
            </a:r>
            <a:endParaRPr lang="en-US" dirty="0"/>
          </a:p>
        </p:txBody>
      </p:sp>
      <p:sp>
        <p:nvSpPr>
          <p:cNvPr id="3" name="Content Placeholder 2"/>
          <p:cNvSpPr>
            <a:spLocks noGrp="1"/>
          </p:cNvSpPr>
          <p:nvPr>
            <p:ph idx="1"/>
          </p:nvPr>
        </p:nvSpPr>
        <p:spPr/>
        <p:txBody>
          <a:bodyPr/>
          <a:lstStyle/>
          <a:p>
            <a:r>
              <a:rPr lang="en-US" dirty="0" err="1" smtClean="0"/>
              <a:t>Copy&amp;Paste</a:t>
            </a:r>
            <a:r>
              <a:rPr lang="en-US" dirty="0"/>
              <a:t/>
            </a:r>
            <a:br>
              <a:rPr lang="en-US" dirty="0"/>
            </a:br>
            <a:r>
              <a:rPr lang="en-US" dirty="0" smtClean="0"/>
              <a:t>from </a:t>
            </a:r>
            <a:r>
              <a:rPr lang="en-US" dirty="0" err="1" smtClean="0"/>
              <a:t>nupack</a:t>
            </a:r>
            <a:endParaRPr lang="en-US"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2800" y="1683094"/>
            <a:ext cx="5506055" cy="4489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xplosion 1 4"/>
          <p:cNvSpPr/>
          <p:nvPr/>
        </p:nvSpPr>
        <p:spPr>
          <a:xfrm>
            <a:off x="2850775" y="3429000"/>
            <a:ext cx="3550025" cy="1721224"/>
          </a:xfrm>
          <a:prstGeom prst="irregularSeal1">
            <a:avLst/>
          </a:prstGeom>
          <a:noFill/>
          <a:ln w="825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704946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413" y="152400"/>
            <a:ext cx="8408987" cy="1143000"/>
          </a:xfrm>
        </p:spPr>
        <p:txBody>
          <a:bodyPr/>
          <a:lstStyle/>
          <a:p>
            <a:r>
              <a:rPr lang="en-US" dirty="0" smtClean="0"/>
              <a:t>Molecules by FedEx</a:t>
            </a:r>
            <a:endParaRPr lang="en-US" dirty="0"/>
          </a:p>
        </p:txBody>
      </p:sp>
      <p:sp>
        <p:nvSpPr>
          <p:cNvPr id="3" name="Content Placeholder 2"/>
          <p:cNvSpPr>
            <a:spLocks noGrp="1"/>
          </p:cNvSpPr>
          <p:nvPr>
            <p:ph idx="1"/>
          </p:nvPr>
        </p:nvSpPr>
        <p:spPr/>
        <p:txBody>
          <a:bodyPr/>
          <a:lstStyle/>
          <a:p>
            <a:endParaRPr lang="en-US" dirty="0"/>
          </a:p>
        </p:txBody>
      </p:sp>
      <p:pic>
        <p:nvPicPr>
          <p:cNvPr id="8195"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val="0"/>
              </a:ext>
            </a:extLst>
          </a:blip>
          <a:srcRect/>
          <a:stretch>
            <a:fillRect/>
          </a:stretch>
        </p:blipFill>
        <p:spPr bwMode="auto">
          <a:xfrm>
            <a:off x="609600" y="1695480"/>
            <a:ext cx="6115416" cy="4395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xplosion 1 4"/>
          <p:cNvSpPr/>
          <p:nvPr/>
        </p:nvSpPr>
        <p:spPr>
          <a:xfrm>
            <a:off x="3505200" y="1992067"/>
            <a:ext cx="3706409" cy="4374776"/>
          </a:xfrm>
          <a:prstGeom prst="irregularSeal1">
            <a:avLst/>
          </a:prstGeom>
          <a:noFill/>
          <a:ln w="825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858000" y="4876800"/>
            <a:ext cx="2098651" cy="830997"/>
          </a:xfrm>
          <a:prstGeom prst="rect">
            <a:avLst/>
          </a:prstGeom>
          <a:noFill/>
        </p:spPr>
        <p:txBody>
          <a:bodyPr wrap="none" rtlCol="0">
            <a:spAutoFit/>
          </a:bodyPr>
          <a:lstStyle/>
          <a:p>
            <a:r>
              <a:rPr lang="en-US" sz="2400" dirty="0" smtClean="0">
                <a:solidFill>
                  <a:schemeClr val="tx2"/>
                </a:solidFill>
              </a:rPr>
              <a:t>“Ok, how do I </a:t>
            </a:r>
            <a:br>
              <a:rPr lang="en-US" sz="2400" dirty="0" smtClean="0">
                <a:solidFill>
                  <a:schemeClr val="tx2"/>
                </a:solidFill>
              </a:rPr>
            </a:br>
            <a:r>
              <a:rPr lang="en-US" sz="2400" dirty="0" smtClean="0">
                <a:solidFill>
                  <a:schemeClr val="tx2"/>
                </a:solidFill>
              </a:rPr>
              <a:t>run these?”</a:t>
            </a:r>
            <a:endParaRPr lang="en-US" sz="2400" dirty="0">
              <a:solidFill>
                <a:schemeClr val="tx2"/>
              </a:solidFill>
            </a:endParaRPr>
          </a:p>
        </p:txBody>
      </p:sp>
    </p:spTree>
    <p:extLst>
      <p:ext uri="{BB962C8B-B14F-4D97-AF65-F5344CB8AC3E}">
        <p14:creationId xmlns:p14="http://schemas.microsoft.com/office/powerpoint/2010/main" val="409391299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213" y="152400"/>
            <a:ext cx="8408987" cy="1143000"/>
          </a:xfrm>
        </p:spPr>
        <p:txBody>
          <a:bodyPr/>
          <a:lstStyle/>
          <a:p>
            <a:r>
              <a:rPr lang="en-US" dirty="0" smtClean="0"/>
              <a:t>Add Water</a:t>
            </a:r>
            <a:endParaRPr lang="en-US" dirty="0"/>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600200"/>
            <a:ext cx="6477000" cy="485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xplosion 1 4"/>
          <p:cNvSpPr/>
          <p:nvPr/>
        </p:nvSpPr>
        <p:spPr>
          <a:xfrm>
            <a:off x="3048000" y="3462632"/>
            <a:ext cx="2590800" cy="3395367"/>
          </a:xfrm>
          <a:prstGeom prst="irregularSeal1">
            <a:avLst/>
          </a:prstGeom>
          <a:noFill/>
          <a:ln w="825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458656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213" y="152400"/>
            <a:ext cx="8408987" cy="1143000"/>
          </a:xfrm>
        </p:spPr>
        <p:txBody>
          <a:bodyPr/>
          <a:lstStyle/>
          <a:p>
            <a:r>
              <a:rPr lang="en-GB" dirty="0" smtClean="0"/>
              <a:t>Execute (finally!)</a:t>
            </a:r>
            <a:endParaRPr lang="en-US" dirty="0"/>
          </a:p>
        </p:txBody>
      </p:sp>
      <p:sp>
        <p:nvSpPr>
          <p:cNvPr id="3" name="Content Placeholder 2"/>
          <p:cNvSpPr>
            <a:spLocks noGrp="1"/>
          </p:cNvSpPr>
          <p:nvPr>
            <p:ph idx="1"/>
          </p:nvPr>
        </p:nvSpPr>
        <p:spPr>
          <a:xfrm>
            <a:off x="435448" y="1336675"/>
            <a:ext cx="8408987" cy="4759325"/>
          </a:xfrm>
        </p:spPr>
        <p:txBody>
          <a:bodyPr/>
          <a:lstStyle/>
          <a:p>
            <a:r>
              <a:rPr lang="en-US" dirty="0" smtClean="0"/>
              <a:t>Fluorescence is your one-bit ‘print’ statement</a:t>
            </a:r>
            <a:endParaRPr lang="en-US"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114489"/>
            <a:ext cx="3392960" cy="4523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2300" y="1986649"/>
            <a:ext cx="4467225" cy="336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3996837"/>
            <a:ext cx="198120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Explosion 1 8"/>
          <p:cNvSpPr/>
          <p:nvPr/>
        </p:nvSpPr>
        <p:spPr>
          <a:xfrm>
            <a:off x="3779670" y="3754712"/>
            <a:ext cx="2526128" cy="3188525"/>
          </a:xfrm>
          <a:prstGeom prst="irregularSeal1">
            <a:avLst/>
          </a:prstGeom>
          <a:noFill/>
          <a:ln w="825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676400" y="2514600"/>
            <a:ext cx="1710725" cy="400110"/>
          </a:xfrm>
          <a:prstGeom prst="rect">
            <a:avLst/>
          </a:prstGeom>
          <a:noFill/>
        </p:spPr>
        <p:txBody>
          <a:bodyPr wrap="none" rtlCol="0">
            <a:spAutoFit/>
          </a:bodyPr>
          <a:lstStyle/>
          <a:p>
            <a:r>
              <a:rPr lang="en-US" sz="2000" dirty="0" smtClean="0"/>
              <a:t>Windows XP!</a:t>
            </a:r>
            <a:endParaRPr lang="en-US" sz="2000" dirty="0"/>
          </a:p>
        </p:txBody>
      </p:sp>
    </p:spTree>
    <p:extLst>
      <p:ext uri="{BB962C8B-B14F-4D97-AF65-F5344CB8AC3E}">
        <p14:creationId xmlns:p14="http://schemas.microsoft.com/office/powerpoint/2010/main" val="59677771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213" y="152400"/>
            <a:ext cx="8408987" cy="1143000"/>
          </a:xfrm>
        </p:spPr>
        <p:txBody>
          <a:bodyPr/>
          <a:lstStyle/>
          <a:p>
            <a:r>
              <a:rPr lang="en-US" dirty="0" smtClean="0"/>
              <a:t>Output</a:t>
            </a:r>
            <a:endParaRPr lang="en-US" dirty="0"/>
          </a:p>
        </p:txBody>
      </p:sp>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714500"/>
            <a:ext cx="6248400" cy="468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xplosion 1 4"/>
          <p:cNvSpPr/>
          <p:nvPr/>
        </p:nvSpPr>
        <p:spPr>
          <a:xfrm>
            <a:off x="3657600" y="1600200"/>
            <a:ext cx="4790892" cy="2590800"/>
          </a:xfrm>
          <a:prstGeom prst="irregularSeal1">
            <a:avLst/>
          </a:prstGeom>
          <a:noFill/>
          <a:ln w="825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473107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213" y="152400"/>
            <a:ext cx="8408987" cy="1143000"/>
          </a:xfrm>
        </p:spPr>
        <p:txBody>
          <a:bodyPr/>
          <a:lstStyle/>
          <a:p>
            <a:r>
              <a:rPr lang="en-US" dirty="0"/>
              <a:t>Debugging</a:t>
            </a:r>
          </a:p>
        </p:txBody>
      </p:sp>
      <p:sp>
        <p:nvSpPr>
          <p:cNvPr id="3" name="Content Placeholder 2"/>
          <p:cNvSpPr>
            <a:spLocks noGrp="1"/>
          </p:cNvSpPr>
          <p:nvPr>
            <p:ph idx="1"/>
          </p:nvPr>
        </p:nvSpPr>
        <p:spPr>
          <a:xfrm>
            <a:off x="471488" y="1295400"/>
            <a:ext cx="8408987" cy="4759325"/>
          </a:xfrm>
        </p:spPr>
        <p:txBody>
          <a:bodyPr/>
          <a:lstStyle/>
          <a:p>
            <a:r>
              <a:rPr lang="en-US" dirty="0" smtClean="0"/>
              <a:t>A core dump</a:t>
            </a:r>
            <a:endParaRPr lang="en-US"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2133600"/>
            <a:ext cx="4495799" cy="422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053717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213" y="152400"/>
            <a:ext cx="8408987" cy="1143000"/>
          </a:xfrm>
        </p:spPr>
        <p:txBody>
          <a:bodyPr/>
          <a:lstStyle/>
          <a:p>
            <a:r>
              <a:rPr lang="en-GB" dirty="0" smtClean="0"/>
              <a:t>Delivering!</a:t>
            </a: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1961591" y="2315701"/>
            <a:ext cx="5257830" cy="3796272"/>
          </a:xfrm>
          <a:prstGeom prst="rect">
            <a:avLst/>
          </a:prstGeom>
          <a:noFill/>
          <a:ln w="9525">
            <a:noFill/>
            <a:miter lim="800000"/>
            <a:headEnd/>
            <a:tailEnd/>
          </a:ln>
        </p:spPr>
      </p:pic>
      <p:pic>
        <p:nvPicPr>
          <p:cNvPr id="5" name="Picture 5"/>
          <p:cNvPicPr>
            <a:picLocks noChangeAspect="1" noChangeArrowheads="1"/>
          </p:cNvPicPr>
          <p:nvPr/>
        </p:nvPicPr>
        <p:blipFill>
          <a:blip r:embed="rId3" cstate="print"/>
          <a:srcRect l="30760" r="38480" b="-1192"/>
          <a:stretch>
            <a:fillRect/>
          </a:stretch>
        </p:blipFill>
        <p:spPr bwMode="auto">
          <a:xfrm>
            <a:off x="9974356" y="1264024"/>
            <a:ext cx="1214438" cy="1214438"/>
          </a:xfrm>
          <a:prstGeom prst="rect">
            <a:avLst/>
          </a:prstGeom>
          <a:noFill/>
          <a:ln w="9525">
            <a:noFill/>
            <a:miter lim="800000"/>
            <a:headEnd/>
            <a:tailEnd/>
          </a:ln>
        </p:spPr>
      </p:pic>
      <p:pic>
        <p:nvPicPr>
          <p:cNvPr id="102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4409" y="1277980"/>
            <a:ext cx="3512303" cy="95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37647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Software Argument</a:t>
            </a:r>
            <a:endParaRPr lang="en-US" dirty="0"/>
          </a:p>
        </p:txBody>
      </p:sp>
      <p:sp>
        <p:nvSpPr>
          <p:cNvPr id="3" name="Subtitle 2"/>
          <p:cNvSpPr>
            <a:spLocks noGrp="1"/>
          </p:cNvSpPr>
          <p:nvPr>
            <p:ph type="subTitle" idx="1"/>
          </p:nvPr>
        </p:nvSpPr>
        <p:spPr/>
        <p:txBody>
          <a:bodyPr/>
          <a:lstStyle/>
          <a:p>
            <a:r>
              <a:rPr lang="en-US" dirty="0"/>
              <a:t>Smaller and smaller things can be programmed</a:t>
            </a:r>
          </a:p>
          <a:p>
            <a:endParaRPr lang="en-US" dirty="0"/>
          </a:p>
        </p:txBody>
      </p:sp>
    </p:spTree>
    <p:extLst>
      <p:ext uri="{BB962C8B-B14F-4D97-AF65-F5344CB8AC3E}">
        <p14:creationId xmlns:p14="http://schemas.microsoft.com/office/powerpoint/2010/main" val="114695609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 Molecular Algorithm</a:t>
            </a:r>
            <a:endParaRPr lang="en-US" dirty="0"/>
          </a:p>
        </p:txBody>
      </p:sp>
      <p:sp>
        <p:nvSpPr>
          <p:cNvPr id="3" name="Subtitle 2"/>
          <p:cNvSpPr>
            <a:spLocks noGrp="1"/>
          </p:cNvSpPr>
          <p:nvPr>
            <p:ph type="subTitle" idx="1"/>
          </p:nvPr>
        </p:nvSpPr>
        <p:spPr/>
        <p:txBody>
          <a:bodyPr/>
          <a:lstStyle/>
          <a:p>
            <a:r>
              <a:rPr lang="en-US" dirty="0" smtClean="0"/>
              <a:t>Running something interesting with DNA</a:t>
            </a:r>
            <a:endParaRPr lang="en-US" dirty="0"/>
          </a:p>
        </p:txBody>
      </p:sp>
    </p:spTree>
    <p:extLst>
      <p:ext uri="{BB962C8B-B14F-4D97-AF65-F5344CB8AC3E}">
        <p14:creationId xmlns:p14="http://schemas.microsoft.com/office/powerpoint/2010/main" val="207438681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213" y="152400"/>
            <a:ext cx="8408987" cy="1143000"/>
          </a:xfrm>
        </p:spPr>
        <p:txBody>
          <a:bodyPr/>
          <a:lstStyle/>
          <a:p>
            <a:r>
              <a:rPr lang="en-US" dirty="0" smtClean="0"/>
              <a:t>Approximate Majority Algorithm</a:t>
            </a:r>
            <a:endParaRPr lang="en-US" dirty="0"/>
          </a:p>
        </p:txBody>
      </p:sp>
      <p:sp>
        <p:nvSpPr>
          <p:cNvPr id="3" name="Content Placeholder 2"/>
          <p:cNvSpPr>
            <a:spLocks noGrp="1"/>
          </p:cNvSpPr>
          <p:nvPr>
            <p:ph idx="1"/>
          </p:nvPr>
        </p:nvSpPr>
        <p:spPr>
          <a:xfrm>
            <a:off x="471488" y="1295400"/>
            <a:ext cx="8408987" cy="4759325"/>
          </a:xfrm>
        </p:spPr>
        <p:txBody>
          <a:bodyPr/>
          <a:lstStyle/>
          <a:p>
            <a:r>
              <a:rPr lang="en-US" dirty="0" smtClean="0"/>
              <a:t>Given two populations of agents </a:t>
            </a:r>
            <a:r>
              <a:rPr lang="en-US" dirty="0" smtClean="0">
                <a:solidFill>
                  <a:srgbClr val="FFCC00"/>
                </a:solidFill>
              </a:rPr>
              <a:t>(or molecules)</a:t>
            </a:r>
          </a:p>
          <a:p>
            <a:pPr lvl="1"/>
            <a:r>
              <a:rPr lang="en-US" u="sng" dirty="0" smtClean="0"/>
              <a:t>Randomly</a:t>
            </a:r>
            <a:r>
              <a:rPr lang="en-US" dirty="0" smtClean="0"/>
              <a:t> communicating by radio </a:t>
            </a:r>
            <a:r>
              <a:rPr lang="en-US" dirty="0" smtClean="0">
                <a:solidFill>
                  <a:srgbClr val="FFCC00"/>
                </a:solidFill>
              </a:rPr>
              <a:t>(or by collisions)</a:t>
            </a:r>
          </a:p>
          <a:p>
            <a:pPr lvl="1"/>
            <a:r>
              <a:rPr lang="en-US" dirty="0" smtClean="0"/>
              <a:t>Reach an agreement about which population is in majority</a:t>
            </a:r>
          </a:p>
          <a:p>
            <a:pPr lvl="1"/>
            <a:r>
              <a:rPr lang="en-US" dirty="0" smtClean="0"/>
              <a:t>By converting all the minority to the </a:t>
            </a:r>
            <a:r>
              <a:rPr lang="en-US" dirty="0"/>
              <a:t>majority</a:t>
            </a:r>
            <a:br>
              <a:rPr lang="en-US" dirty="0"/>
            </a:br>
            <a:r>
              <a:rPr lang="en-US" sz="1600" dirty="0"/>
              <a:t>[</a:t>
            </a:r>
            <a:r>
              <a:rPr lang="fr-FR" sz="1600" dirty="0" err="1"/>
              <a:t>Angluin</a:t>
            </a:r>
            <a:r>
              <a:rPr lang="fr-FR" sz="1600" dirty="0"/>
              <a:t> et al., </a:t>
            </a:r>
            <a:r>
              <a:rPr lang="fr-FR" sz="1600" dirty="0" err="1"/>
              <a:t>Distributed</a:t>
            </a:r>
            <a:r>
              <a:rPr lang="fr-FR" sz="1600" dirty="0"/>
              <a:t> </a:t>
            </a:r>
            <a:r>
              <a:rPr lang="fr-FR" sz="1600" dirty="0" err="1"/>
              <a:t>Computing</a:t>
            </a:r>
            <a:r>
              <a:rPr lang="fr-FR" sz="1600" dirty="0"/>
              <a:t>, 2007]</a:t>
            </a:r>
            <a:endParaRPr lang="en-US" dirty="0" smtClean="0"/>
          </a:p>
          <a:p>
            <a:r>
              <a:rPr lang="en-US" dirty="0" smtClean="0"/>
              <a:t>Could be used to restore a signal to full strength</a:t>
            </a:r>
            <a:br>
              <a:rPr lang="en-US" dirty="0" smtClean="0"/>
            </a:br>
            <a:r>
              <a:rPr lang="en-US" dirty="0" smtClean="0"/>
              <a:t>	</a:t>
            </a:r>
          </a:p>
          <a:p>
            <a:r>
              <a:rPr lang="en-US" dirty="0" smtClean="0"/>
              <a:t>A chemical implementation</a:t>
            </a:r>
          </a:p>
          <a:p>
            <a:pPr lvl="1"/>
            <a:r>
              <a:rPr lang="en-US" dirty="0" smtClean="0">
                <a:solidFill>
                  <a:srgbClr val="FFCC00"/>
                </a:solidFill>
              </a:rPr>
              <a:t>X</a:t>
            </a:r>
            <a:r>
              <a:rPr lang="en-US" dirty="0" smtClean="0"/>
              <a:t> + </a:t>
            </a:r>
            <a:r>
              <a:rPr lang="en-US" dirty="0" smtClean="0">
                <a:solidFill>
                  <a:srgbClr val="FFCC00"/>
                </a:solidFill>
              </a:rPr>
              <a:t>Y</a:t>
            </a:r>
            <a:r>
              <a:rPr lang="en-US" dirty="0" smtClean="0"/>
              <a:t> </a:t>
            </a:r>
            <a:r>
              <a:rPr lang="en-US" dirty="0" smtClean="0">
                <a:latin typeface="Times New Roman"/>
                <a:cs typeface="Times New Roman"/>
              </a:rPr>
              <a:t>→ </a:t>
            </a:r>
            <a:r>
              <a:rPr lang="en-US" dirty="0" smtClean="0">
                <a:solidFill>
                  <a:srgbClr val="969696"/>
                </a:solidFill>
                <a:cs typeface="Times New Roman"/>
              </a:rPr>
              <a:t>B</a:t>
            </a:r>
            <a:r>
              <a:rPr lang="en-US" dirty="0" smtClean="0"/>
              <a:t> </a:t>
            </a:r>
            <a:r>
              <a:rPr lang="en-US" dirty="0"/>
              <a:t>+ </a:t>
            </a:r>
            <a:r>
              <a:rPr lang="en-US" dirty="0">
                <a:solidFill>
                  <a:srgbClr val="969696"/>
                </a:solidFill>
                <a:cs typeface="Times New Roman"/>
              </a:rPr>
              <a:t>B</a:t>
            </a:r>
            <a:endParaRPr lang="en-US" dirty="0" smtClean="0"/>
          </a:p>
          <a:p>
            <a:pPr lvl="1"/>
            <a:r>
              <a:rPr lang="en-US" dirty="0">
                <a:solidFill>
                  <a:srgbClr val="969696"/>
                </a:solidFill>
                <a:cs typeface="Times New Roman"/>
              </a:rPr>
              <a:t>B</a:t>
            </a:r>
            <a:r>
              <a:rPr lang="en-US" dirty="0" smtClean="0"/>
              <a:t> + </a:t>
            </a:r>
            <a:r>
              <a:rPr lang="en-US" dirty="0">
                <a:solidFill>
                  <a:srgbClr val="FFCC00"/>
                </a:solidFill>
              </a:rPr>
              <a:t>X</a:t>
            </a:r>
            <a:r>
              <a:rPr lang="en-US" dirty="0" smtClean="0"/>
              <a:t> </a:t>
            </a:r>
            <a:r>
              <a:rPr lang="en-US" dirty="0">
                <a:latin typeface="Times New Roman"/>
                <a:cs typeface="Times New Roman"/>
              </a:rPr>
              <a:t>→ </a:t>
            </a:r>
            <a:r>
              <a:rPr lang="en-US" dirty="0">
                <a:solidFill>
                  <a:srgbClr val="FFCC00"/>
                </a:solidFill>
              </a:rPr>
              <a:t>X</a:t>
            </a:r>
            <a:r>
              <a:rPr lang="en-US" dirty="0" smtClean="0"/>
              <a:t> + </a:t>
            </a:r>
            <a:r>
              <a:rPr lang="en-US" dirty="0">
                <a:solidFill>
                  <a:srgbClr val="FFCC00"/>
                </a:solidFill>
              </a:rPr>
              <a:t>X</a:t>
            </a:r>
            <a:endParaRPr lang="en-US" dirty="0" smtClean="0"/>
          </a:p>
          <a:p>
            <a:pPr lvl="1"/>
            <a:r>
              <a:rPr lang="en-US" dirty="0">
                <a:solidFill>
                  <a:srgbClr val="969696"/>
                </a:solidFill>
                <a:cs typeface="Times New Roman"/>
              </a:rPr>
              <a:t>B</a:t>
            </a:r>
            <a:r>
              <a:rPr lang="en-US" dirty="0" smtClean="0"/>
              <a:t> </a:t>
            </a:r>
            <a:r>
              <a:rPr lang="en-US" dirty="0"/>
              <a:t>+ </a:t>
            </a:r>
            <a:r>
              <a:rPr lang="en-US" dirty="0">
                <a:solidFill>
                  <a:srgbClr val="FFCC00"/>
                </a:solidFill>
              </a:rPr>
              <a:t>Y</a:t>
            </a:r>
            <a:r>
              <a:rPr lang="en-US" dirty="0" smtClean="0"/>
              <a:t> </a:t>
            </a:r>
            <a:r>
              <a:rPr lang="en-US" dirty="0">
                <a:latin typeface="Times New Roman"/>
                <a:cs typeface="Times New Roman"/>
              </a:rPr>
              <a:t>→ </a:t>
            </a:r>
            <a:r>
              <a:rPr lang="en-US" dirty="0">
                <a:solidFill>
                  <a:srgbClr val="FFCC00"/>
                </a:solidFill>
              </a:rPr>
              <a:t>Y</a:t>
            </a:r>
            <a:r>
              <a:rPr lang="en-US" dirty="0" smtClean="0"/>
              <a:t> </a:t>
            </a:r>
            <a:r>
              <a:rPr lang="en-US" dirty="0"/>
              <a:t>+ </a:t>
            </a:r>
            <a:r>
              <a:rPr lang="en-US" dirty="0">
                <a:solidFill>
                  <a:srgbClr val="FFCC00"/>
                </a:solidFill>
              </a:rPr>
              <a:t>Y</a:t>
            </a:r>
            <a:endParaRPr lang="en-US" dirty="0"/>
          </a:p>
        </p:txBody>
      </p:sp>
    </p:spTree>
    <p:extLst>
      <p:ext uri="{BB962C8B-B14F-4D97-AF65-F5344CB8AC3E}">
        <p14:creationId xmlns:p14="http://schemas.microsoft.com/office/powerpoint/2010/main" val="416386755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213" y="152400"/>
            <a:ext cx="8408987" cy="1143000"/>
          </a:xfrm>
        </p:spPr>
        <p:txBody>
          <a:bodyPr/>
          <a:lstStyle/>
          <a:p>
            <a:r>
              <a:rPr lang="en-US" dirty="0" smtClean="0"/>
              <a:t>Surprisingly good</a:t>
            </a:r>
            <a:r>
              <a:rPr lang="en-US" sz="2400" dirty="0" smtClean="0"/>
              <a:t> (in fact, optimal)</a:t>
            </a:r>
            <a:endParaRPr lang="en-US" dirty="0"/>
          </a:p>
        </p:txBody>
      </p:sp>
      <p:sp>
        <p:nvSpPr>
          <p:cNvPr id="3" name="Content Placeholder 2"/>
          <p:cNvSpPr>
            <a:spLocks noGrp="1"/>
          </p:cNvSpPr>
          <p:nvPr>
            <p:ph idx="1"/>
          </p:nvPr>
        </p:nvSpPr>
        <p:spPr>
          <a:xfrm>
            <a:off x="471488" y="1295400"/>
            <a:ext cx="8408987" cy="4759325"/>
          </a:xfrm>
        </p:spPr>
        <p:txBody>
          <a:bodyPr/>
          <a:lstStyle/>
          <a:p>
            <a:r>
              <a:rPr lang="en-US" dirty="0" smtClean="0"/>
              <a:t>Fast: reaches agreement in O(log n) time </a:t>
            </a:r>
            <a:r>
              <a:rPr lang="en-US" dirty="0" err="1" smtClean="0"/>
              <a:t>w.h.p</a:t>
            </a:r>
            <a:r>
              <a:rPr lang="en-US" dirty="0" smtClean="0"/>
              <a:t>.</a:t>
            </a:r>
          </a:p>
          <a:p>
            <a:pPr lvl="1"/>
            <a:r>
              <a:rPr lang="en-US" dirty="0" smtClean="0"/>
              <a:t>O(n log n) communications/collisions</a:t>
            </a:r>
          </a:p>
          <a:p>
            <a:pPr lvl="1"/>
            <a:r>
              <a:rPr lang="en-US" dirty="0" smtClean="0"/>
              <a:t>Even when initially #X = #Y! </a:t>
            </a:r>
            <a:r>
              <a:rPr lang="en-US" sz="2000" dirty="0" smtClean="0"/>
              <a:t>(stochastic symmetry breaking)</a:t>
            </a:r>
          </a:p>
          <a:p>
            <a:r>
              <a:rPr lang="en-US" dirty="0" smtClean="0"/>
              <a:t>Robust: true majority wins </a:t>
            </a:r>
            <a:r>
              <a:rPr lang="en-US" dirty="0" err="1" smtClean="0"/>
              <a:t>w.h.p</a:t>
            </a:r>
            <a:r>
              <a:rPr lang="en-US" dirty="0" smtClean="0"/>
              <a:t>.</a:t>
            </a:r>
            <a:endParaRPr lang="en-US" dirty="0"/>
          </a:p>
          <a:p>
            <a:pPr lvl="1"/>
            <a:r>
              <a:rPr lang="en-US" dirty="0" smtClean="0"/>
              <a:t>If initial majority exceeds minority by </a:t>
            </a:r>
            <a:r>
              <a:rPr lang="en-US" dirty="0">
                <a:latin typeface="Symbol" pitchFamily="18" charset="2"/>
              </a:rPr>
              <a:t>w</a:t>
            </a:r>
            <a:r>
              <a:rPr lang="en-US" dirty="0"/>
              <a:t>(</a:t>
            </a:r>
            <a:r>
              <a:rPr lang="en-US" dirty="0">
                <a:sym typeface="Symbol"/>
              </a:rPr>
              <a:t></a:t>
            </a:r>
            <a:r>
              <a:rPr lang="en-US" dirty="0"/>
              <a:t>n log </a:t>
            </a:r>
            <a:r>
              <a:rPr lang="en-US" dirty="0" smtClean="0"/>
              <a:t>n)</a:t>
            </a:r>
          </a:p>
          <a:p>
            <a:pPr lvl="1"/>
            <a:r>
              <a:rPr lang="en-US" dirty="0" smtClean="0"/>
              <a:t>Hence the agreement state is stable</a:t>
            </a:r>
            <a:endParaRPr lang="en-US" dirty="0"/>
          </a:p>
          <a:p>
            <a:pPr lvl="1"/>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114800"/>
            <a:ext cx="2376487"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48000" y="4191000"/>
            <a:ext cx="5250155" cy="830997"/>
          </a:xfrm>
          <a:prstGeom prst="rect">
            <a:avLst/>
          </a:prstGeom>
          <a:noFill/>
        </p:spPr>
        <p:txBody>
          <a:bodyPr wrap="none" rtlCol="0">
            <a:spAutoFit/>
          </a:bodyPr>
          <a:lstStyle/>
          <a:p>
            <a:r>
              <a:rPr lang="en-US" dirty="0" smtClean="0"/>
              <a:t>Stochastic simulation of worst-case, </a:t>
            </a:r>
            <a:br>
              <a:rPr lang="en-US" dirty="0" smtClean="0"/>
            </a:br>
            <a:r>
              <a:rPr lang="en-US" dirty="0" smtClean="0"/>
              <a:t>with initially #X = #Y</a:t>
            </a:r>
            <a:endParaRPr lang="en-US" dirty="0"/>
          </a:p>
        </p:txBody>
      </p:sp>
    </p:spTree>
    <p:extLst>
      <p:ext uri="{BB962C8B-B14F-4D97-AF65-F5344CB8AC3E}">
        <p14:creationId xmlns:p14="http://schemas.microsoft.com/office/powerpoint/2010/main" val="53234744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213" y="152400"/>
            <a:ext cx="8408987" cy="1143000"/>
          </a:xfrm>
        </p:spPr>
        <p:txBody>
          <a:bodyPr/>
          <a:lstStyle/>
          <a:p>
            <a:r>
              <a:rPr lang="en-US" dirty="0" smtClean="0"/>
              <a:t>DNA Implementation, at U.W.</a:t>
            </a:r>
            <a:endParaRPr lang="en-US" dirty="0"/>
          </a:p>
        </p:txBody>
      </p:sp>
      <p:sp>
        <p:nvSpPr>
          <p:cNvPr id="3" name="Content Placeholder 2"/>
          <p:cNvSpPr>
            <a:spLocks noGrp="1"/>
          </p:cNvSpPr>
          <p:nvPr>
            <p:ph idx="1"/>
          </p:nvPr>
        </p:nvSpPr>
        <p:spPr>
          <a:xfrm>
            <a:off x="471488" y="1295400"/>
            <a:ext cx="8408987" cy="4759325"/>
          </a:xfrm>
        </p:spPr>
        <p:txBody>
          <a:bodyPr/>
          <a:lstStyle/>
          <a:p>
            <a:r>
              <a:rPr lang="en-US" b="1" dirty="0"/>
              <a:t>A DNA Realization of Chemical Reaction Networks</a:t>
            </a:r>
            <a:r>
              <a:rPr lang="en-US" sz="1800" b="1" dirty="0"/>
              <a:t> [Yuan-</a:t>
            </a:r>
            <a:r>
              <a:rPr lang="en-US" sz="1800" b="1" dirty="0" err="1"/>
              <a:t>Jyue</a:t>
            </a:r>
            <a:r>
              <a:rPr lang="en-US" sz="1800" b="1" dirty="0"/>
              <a:t> </a:t>
            </a:r>
            <a:r>
              <a:rPr lang="en-US" sz="1800" b="1" dirty="0" smtClean="0"/>
              <a:t>Chen, </a:t>
            </a:r>
            <a:r>
              <a:rPr lang="en-US" sz="1800" b="1" dirty="0"/>
              <a:t>Neil </a:t>
            </a:r>
            <a:r>
              <a:rPr lang="en-US" sz="1800" b="1" dirty="0" err="1" smtClean="0"/>
              <a:t>Dalchau</a:t>
            </a:r>
            <a:r>
              <a:rPr lang="en-US" sz="1800" b="1" dirty="0" smtClean="0"/>
              <a:t>, </a:t>
            </a:r>
            <a:r>
              <a:rPr lang="en-US" sz="1800" b="1" dirty="0" err="1"/>
              <a:t>Niranjan</a:t>
            </a:r>
            <a:r>
              <a:rPr lang="en-US" sz="1800" b="1" dirty="0"/>
              <a:t> </a:t>
            </a:r>
            <a:r>
              <a:rPr lang="en-US" sz="1800" b="1" dirty="0" err="1"/>
              <a:t>Srinivas</a:t>
            </a:r>
            <a:r>
              <a:rPr lang="en-US" sz="1800" b="1" dirty="0"/>
              <a:t>, Andrew </a:t>
            </a:r>
            <a:r>
              <a:rPr lang="en-US" sz="1800" b="1" dirty="0" smtClean="0"/>
              <a:t>Phillips, </a:t>
            </a:r>
            <a:r>
              <a:rPr lang="en-US" sz="1800" b="1" dirty="0"/>
              <a:t>Luca </a:t>
            </a:r>
            <a:r>
              <a:rPr lang="en-US" sz="1800" b="1" dirty="0" err="1" smtClean="0"/>
              <a:t>Cardelli</a:t>
            </a:r>
            <a:r>
              <a:rPr lang="en-US" sz="1800" b="1" dirty="0" smtClean="0"/>
              <a:t>, </a:t>
            </a:r>
            <a:r>
              <a:rPr lang="en-US" sz="1800" b="1" dirty="0"/>
              <a:t>David </a:t>
            </a:r>
            <a:r>
              <a:rPr lang="en-US" sz="1800" b="1" dirty="0" err="1" smtClean="0"/>
              <a:t>Soloveichik</a:t>
            </a:r>
            <a:r>
              <a:rPr lang="en-US" sz="1800" b="1" dirty="0" smtClean="0"/>
              <a:t> </a:t>
            </a:r>
            <a:r>
              <a:rPr lang="en-US" sz="1800" b="1" dirty="0"/>
              <a:t>and Georg </a:t>
            </a:r>
            <a:r>
              <a:rPr lang="en-US" sz="1800" b="1" dirty="0" err="1"/>
              <a:t>Seelig</a:t>
            </a:r>
            <a:r>
              <a:rPr lang="en-US" sz="1800" b="1" dirty="0"/>
              <a:t>]</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2895601"/>
            <a:ext cx="3910188"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895600"/>
            <a:ext cx="3513256"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818160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Final Remarks</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19468126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991600" cy="762000"/>
          </a:xfrm>
        </p:spPr>
        <p:txBody>
          <a:bodyPr/>
          <a:lstStyle/>
          <a:p>
            <a:r>
              <a:rPr lang="en-US" sz="3600" dirty="0" smtClean="0"/>
              <a:t>A Brief History of DNA</a:t>
            </a:r>
            <a:endParaRPr lang="en-US" sz="3600" dirty="0"/>
          </a:p>
        </p:txBody>
      </p:sp>
      <p:grpSp>
        <p:nvGrpSpPr>
          <p:cNvPr id="39" name="Group 38"/>
          <p:cNvGrpSpPr/>
          <p:nvPr/>
        </p:nvGrpSpPr>
        <p:grpSpPr>
          <a:xfrm>
            <a:off x="362807" y="4078791"/>
            <a:ext cx="2018501" cy="1345168"/>
            <a:chOff x="362807" y="3238501"/>
            <a:chExt cx="2018501" cy="1345168"/>
          </a:xfrm>
        </p:grpSpPr>
        <p:cxnSp>
          <p:nvCxnSpPr>
            <p:cNvPr id="11" name="Straight Arrow Connector 10"/>
            <p:cNvCxnSpPr/>
            <p:nvPr/>
          </p:nvCxnSpPr>
          <p:spPr>
            <a:xfrm>
              <a:off x="1372056" y="3238501"/>
              <a:ext cx="0" cy="838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6" name="TextBox 15"/>
            <p:cNvSpPr txBox="1"/>
            <p:nvPr/>
          </p:nvSpPr>
          <p:spPr>
            <a:xfrm>
              <a:off x="362807" y="4214337"/>
              <a:ext cx="2018501" cy="369332"/>
            </a:xfrm>
            <a:prstGeom prst="rect">
              <a:avLst/>
            </a:prstGeom>
            <a:noFill/>
          </p:spPr>
          <p:txBody>
            <a:bodyPr wrap="none" rtlCol="0">
              <a:spAutoFit/>
            </a:bodyPr>
            <a:lstStyle/>
            <a:p>
              <a:pPr algn="ctr"/>
              <a:r>
                <a:rPr lang="en-US" sz="1800" dirty="0" smtClean="0"/>
                <a:t>Digital Computers</a:t>
              </a:r>
            </a:p>
          </p:txBody>
        </p:sp>
      </p:grpSp>
      <p:grpSp>
        <p:nvGrpSpPr>
          <p:cNvPr id="24" name="Group 23"/>
          <p:cNvGrpSpPr/>
          <p:nvPr/>
        </p:nvGrpSpPr>
        <p:grpSpPr>
          <a:xfrm>
            <a:off x="3439274" y="1829743"/>
            <a:ext cx="2351926" cy="1811628"/>
            <a:chOff x="3113431" y="1295399"/>
            <a:chExt cx="2351926" cy="1811628"/>
          </a:xfrm>
        </p:grpSpPr>
        <p:sp>
          <p:nvSpPr>
            <p:cNvPr id="22" name="TextBox 21"/>
            <p:cNvSpPr txBox="1"/>
            <p:nvPr/>
          </p:nvSpPr>
          <p:spPr>
            <a:xfrm>
              <a:off x="3113431" y="1295399"/>
              <a:ext cx="2351926" cy="369332"/>
            </a:xfrm>
            <a:prstGeom prst="rect">
              <a:avLst/>
            </a:prstGeom>
            <a:noFill/>
          </p:spPr>
          <p:txBody>
            <a:bodyPr wrap="none" rtlCol="0">
              <a:spAutoFit/>
            </a:bodyPr>
            <a:lstStyle/>
            <a:p>
              <a:r>
                <a:rPr lang="en-US" sz="1800" dirty="0" smtClean="0"/>
                <a:t>DNA, -3,800,000,000</a:t>
              </a:r>
              <a:endParaRPr lang="en-US" sz="1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36303" y="1502052"/>
              <a:ext cx="1442293" cy="1767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2" name="Group 41"/>
          <p:cNvGrpSpPr/>
          <p:nvPr/>
        </p:nvGrpSpPr>
        <p:grpSpPr>
          <a:xfrm>
            <a:off x="6755541" y="4078791"/>
            <a:ext cx="1851854" cy="1338720"/>
            <a:chOff x="6445715" y="3107028"/>
            <a:chExt cx="1851854" cy="1338720"/>
          </a:xfrm>
        </p:grpSpPr>
        <p:cxnSp>
          <p:nvCxnSpPr>
            <p:cNvPr id="29" name="Straight Arrow Connector 28"/>
            <p:cNvCxnSpPr/>
            <p:nvPr/>
          </p:nvCxnSpPr>
          <p:spPr>
            <a:xfrm>
              <a:off x="7391400" y="3107028"/>
              <a:ext cx="0" cy="838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30" name="TextBox 29"/>
            <p:cNvSpPr txBox="1"/>
            <p:nvPr/>
          </p:nvSpPr>
          <p:spPr>
            <a:xfrm>
              <a:off x="6445715" y="4076416"/>
              <a:ext cx="1851854" cy="369332"/>
            </a:xfrm>
            <a:prstGeom prst="rect">
              <a:avLst/>
            </a:prstGeom>
            <a:noFill/>
          </p:spPr>
          <p:txBody>
            <a:bodyPr wrap="none" rtlCol="0">
              <a:spAutoFit/>
            </a:bodyPr>
            <a:lstStyle/>
            <a:p>
              <a:pPr algn="ctr"/>
              <a:r>
                <a:rPr lang="en-US" sz="1800" dirty="0" smtClean="0"/>
                <a:t>DNA Computers</a:t>
              </a:r>
            </a:p>
          </p:txBody>
        </p:sp>
      </p:grpSp>
      <p:grpSp>
        <p:nvGrpSpPr>
          <p:cNvPr id="41" name="Group 40"/>
          <p:cNvGrpSpPr/>
          <p:nvPr/>
        </p:nvGrpSpPr>
        <p:grpSpPr>
          <a:xfrm>
            <a:off x="533400" y="4843742"/>
            <a:ext cx="3631464" cy="1661993"/>
            <a:chOff x="-1468161" y="4775308"/>
            <a:chExt cx="3631464" cy="1661993"/>
          </a:xfrm>
        </p:grpSpPr>
        <p:cxnSp>
          <p:nvCxnSpPr>
            <p:cNvPr id="18" name="Straight Connector 17"/>
            <p:cNvCxnSpPr/>
            <p:nvPr/>
          </p:nvCxnSpPr>
          <p:spPr>
            <a:xfrm flipV="1">
              <a:off x="-1274101" y="4986193"/>
              <a:ext cx="1415772" cy="38100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a:off x="-1257168" y="4986193"/>
              <a:ext cx="1415772" cy="381000"/>
            </a:xfrm>
            <a:prstGeom prst="line">
              <a:avLst/>
            </a:prstGeom>
            <a:ln/>
          </p:spPr>
          <p:style>
            <a:lnRef idx="3">
              <a:schemeClr val="accent2"/>
            </a:lnRef>
            <a:fillRef idx="0">
              <a:schemeClr val="accent2"/>
            </a:fillRef>
            <a:effectRef idx="2">
              <a:schemeClr val="accent2"/>
            </a:effectRef>
            <a:fontRef idx="minor">
              <a:schemeClr val="tx1"/>
            </a:fontRef>
          </p:style>
        </p:cxnSp>
        <p:sp>
          <p:nvSpPr>
            <p:cNvPr id="20" name="TextBox 19"/>
            <p:cNvSpPr txBox="1"/>
            <p:nvPr/>
          </p:nvSpPr>
          <p:spPr>
            <a:xfrm>
              <a:off x="580819" y="4775308"/>
              <a:ext cx="1582484" cy="1200329"/>
            </a:xfrm>
            <a:prstGeom prst="rect">
              <a:avLst/>
            </a:prstGeom>
            <a:noFill/>
          </p:spPr>
          <p:txBody>
            <a:bodyPr wrap="none" rtlCol="0">
              <a:spAutoFit/>
            </a:bodyPr>
            <a:lstStyle/>
            <a:p>
              <a:pPr algn="ctr"/>
              <a:r>
                <a:rPr lang="en-US" sz="1800" b="1" dirty="0" smtClean="0">
                  <a:effectLst>
                    <a:outerShdw blurRad="38100" dist="38100" dir="2700000" algn="tl">
                      <a:srgbClr val="000000">
                        <a:alpha val="43137"/>
                      </a:srgbClr>
                    </a:outerShdw>
                  </a:effectLst>
                </a:rPr>
                <a:t>Software</a:t>
              </a:r>
              <a:r>
                <a:rPr lang="en-US" sz="1800" dirty="0" smtClean="0"/>
                <a:t/>
              </a:r>
              <a:br>
                <a:rPr lang="en-US" sz="1800" dirty="0" smtClean="0"/>
              </a:br>
              <a:r>
                <a:rPr lang="en-US" sz="1800" i="1" dirty="0" smtClean="0">
                  <a:solidFill>
                    <a:srgbClr val="FFCC00"/>
                  </a:solidFill>
                </a:rPr>
                <a:t>systematic</a:t>
              </a:r>
              <a:br>
                <a:rPr lang="en-US" sz="1800" i="1" dirty="0" smtClean="0">
                  <a:solidFill>
                    <a:srgbClr val="FFCC00"/>
                  </a:solidFill>
                </a:rPr>
              </a:br>
              <a:r>
                <a:rPr lang="en-US" sz="1800" i="1" dirty="0" smtClean="0">
                  <a:solidFill>
                    <a:srgbClr val="FFCC00"/>
                  </a:solidFill>
                </a:rPr>
                <a:t>manipulation </a:t>
              </a:r>
              <a:br>
                <a:rPr lang="en-US" sz="1800" i="1" dirty="0" smtClean="0">
                  <a:solidFill>
                    <a:srgbClr val="FFCC00"/>
                  </a:solidFill>
                </a:rPr>
              </a:br>
              <a:r>
                <a:rPr lang="en-US" sz="1800" i="1" dirty="0" smtClean="0">
                  <a:solidFill>
                    <a:srgbClr val="FFCC00"/>
                  </a:solidFill>
                </a:rPr>
                <a:t>of</a:t>
              </a:r>
              <a:r>
                <a:rPr lang="en-US" sz="1800" i="1" dirty="0">
                  <a:solidFill>
                    <a:srgbClr val="FFCC00"/>
                  </a:solidFill>
                </a:rPr>
                <a:t> </a:t>
              </a:r>
              <a:r>
                <a:rPr lang="en-US" sz="1800" i="1" dirty="0" smtClean="0">
                  <a:solidFill>
                    <a:srgbClr val="FFCC00"/>
                  </a:solidFill>
                </a:rPr>
                <a:t>information</a:t>
              </a:r>
            </a:p>
          </p:txBody>
        </p:sp>
        <p:sp>
          <p:nvSpPr>
            <p:cNvPr id="34" name="TextBox 33"/>
            <p:cNvSpPr txBox="1"/>
            <p:nvPr/>
          </p:nvSpPr>
          <p:spPr>
            <a:xfrm>
              <a:off x="-1468161" y="5375472"/>
              <a:ext cx="3506088" cy="1061829"/>
            </a:xfrm>
            <a:prstGeom prst="rect">
              <a:avLst/>
            </a:prstGeom>
            <a:noFill/>
          </p:spPr>
          <p:txBody>
            <a:bodyPr wrap="none" rtlCol="0">
              <a:spAutoFit/>
            </a:bodyPr>
            <a:lstStyle/>
            <a:p>
              <a:r>
                <a:rPr lang="en-US" sz="1800" dirty="0" smtClean="0"/>
                <a:t>   </a:t>
              </a:r>
              <a:r>
                <a:rPr lang="en-US" sz="1800" dirty="0" smtClean="0">
                  <a:solidFill>
                    <a:srgbClr val="FFCC00"/>
                  </a:solidFill>
                </a:rPr>
                <a:t>Computer</a:t>
              </a:r>
              <a:r>
                <a:rPr lang="en-US" sz="1800" dirty="0" smtClean="0"/>
                <a:t> </a:t>
              </a:r>
              <a:br>
                <a:rPr lang="en-US" sz="1800" dirty="0" smtClean="0"/>
              </a:br>
              <a:r>
                <a:rPr lang="en-US" sz="1800" dirty="0" smtClean="0">
                  <a:solidFill>
                    <a:srgbClr val="FFCC00"/>
                  </a:solidFill>
                </a:rPr>
                <a:t>programming          </a:t>
              </a:r>
            </a:p>
            <a:p>
              <a:r>
                <a:rPr lang="en-US" sz="1800" dirty="0">
                  <a:solidFill>
                    <a:schemeClr val="accent5">
                      <a:lumMod val="75000"/>
                    </a:schemeClr>
                  </a:solidFill>
                </a:rPr>
                <a:t> </a:t>
              </a:r>
              <a:r>
                <a:rPr lang="en-US" sz="1800" dirty="0" smtClean="0">
                  <a:solidFill>
                    <a:schemeClr val="accent5">
                      <a:lumMod val="75000"/>
                    </a:schemeClr>
                  </a:solidFill>
                </a:rPr>
                <a:t>                                </a:t>
              </a:r>
              <a:r>
                <a:rPr lang="en-US" sz="1800" dirty="0" smtClean="0">
                  <a:solidFill>
                    <a:schemeClr val="accent2"/>
                  </a:solidFill>
                </a:rPr>
                <a:t>20</a:t>
              </a:r>
              <a:r>
                <a:rPr lang="en-US" sz="1800" baseline="30000" dirty="0" smtClean="0">
                  <a:solidFill>
                    <a:schemeClr val="accent2"/>
                  </a:solidFill>
                </a:rPr>
                <a:t>th</a:t>
              </a:r>
              <a:r>
                <a:rPr lang="en-US" sz="1800" dirty="0" smtClean="0">
                  <a:solidFill>
                    <a:schemeClr val="accent2"/>
                  </a:solidFill>
                </a:rPr>
                <a:t> century</a:t>
              </a:r>
              <a:endParaRPr lang="en-US" sz="1800" dirty="0">
                <a:solidFill>
                  <a:schemeClr val="accent2"/>
                </a:solidFill>
              </a:endParaRPr>
            </a:p>
          </p:txBody>
        </p:sp>
      </p:grpSp>
      <p:grpSp>
        <p:nvGrpSpPr>
          <p:cNvPr id="43" name="Group 42"/>
          <p:cNvGrpSpPr/>
          <p:nvPr/>
        </p:nvGrpSpPr>
        <p:grpSpPr>
          <a:xfrm>
            <a:off x="5029200" y="4849720"/>
            <a:ext cx="3504775" cy="1662499"/>
            <a:chOff x="6657033" y="4824168"/>
            <a:chExt cx="3504775" cy="1662499"/>
          </a:xfrm>
        </p:grpSpPr>
        <p:cxnSp>
          <p:nvCxnSpPr>
            <p:cNvPr id="31" name="Straight Connector 30"/>
            <p:cNvCxnSpPr/>
            <p:nvPr/>
          </p:nvCxnSpPr>
          <p:spPr>
            <a:xfrm flipV="1">
              <a:off x="8601416" y="5052768"/>
              <a:ext cx="1415772" cy="38100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32" name="Straight Connector 31"/>
            <p:cNvCxnSpPr/>
            <p:nvPr/>
          </p:nvCxnSpPr>
          <p:spPr>
            <a:xfrm>
              <a:off x="8621172" y="5052768"/>
              <a:ext cx="1415772" cy="381000"/>
            </a:xfrm>
            <a:prstGeom prst="line">
              <a:avLst/>
            </a:prstGeom>
            <a:ln/>
          </p:spPr>
          <p:style>
            <a:lnRef idx="3">
              <a:schemeClr val="accent2"/>
            </a:lnRef>
            <a:fillRef idx="0">
              <a:schemeClr val="accent2"/>
            </a:fillRef>
            <a:effectRef idx="2">
              <a:schemeClr val="accent2"/>
            </a:effectRef>
            <a:fontRef idx="minor">
              <a:schemeClr val="tx1"/>
            </a:fontRef>
          </p:style>
        </p:cxnSp>
        <p:sp>
          <p:nvSpPr>
            <p:cNvPr id="33" name="TextBox 32"/>
            <p:cNvSpPr txBox="1"/>
            <p:nvPr/>
          </p:nvSpPr>
          <p:spPr>
            <a:xfrm>
              <a:off x="6666682" y="4824168"/>
              <a:ext cx="1492716" cy="1200329"/>
            </a:xfrm>
            <a:prstGeom prst="rect">
              <a:avLst/>
            </a:prstGeom>
            <a:noFill/>
          </p:spPr>
          <p:txBody>
            <a:bodyPr wrap="none" rtlCol="0">
              <a:spAutoFit/>
            </a:bodyPr>
            <a:lstStyle/>
            <a:p>
              <a:pPr algn="ctr"/>
              <a:r>
                <a:rPr lang="en-US" sz="1800" b="1" dirty="0" smtClean="0"/>
                <a:t> </a:t>
              </a:r>
              <a:r>
                <a:rPr lang="en-US" sz="1800" dirty="0" smtClean="0"/>
                <a:t/>
              </a:r>
              <a:br>
                <a:rPr lang="en-US" sz="1800" dirty="0" smtClean="0"/>
              </a:br>
              <a:r>
                <a:rPr lang="en-US" sz="1800" i="1" dirty="0" smtClean="0">
                  <a:solidFill>
                    <a:srgbClr val="FFCC00"/>
                  </a:solidFill>
                </a:rPr>
                <a:t>systematic </a:t>
              </a:r>
              <a:br>
                <a:rPr lang="en-US" sz="1800" i="1" dirty="0" smtClean="0">
                  <a:solidFill>
                    <a:srgbClr val="FFCC00"/>
                  </a:solidFill>
                </a:rPr>
              </a:br>
              <a:r>
                <a:rPr lang="en-US" sz="1800" i="1" dirty="0" smtClean="0">
                  <a:solidFill>
                    <a:srgbClr val="FFCC00"/>
                  </a:solidFill>
                </a:rPr>
                <a:t>manipulation</a:t>
              </a:r>
              <a:r>
                <a:rPr lang="en-US" sz="1800" i="1" dirty="0">
                  <a:solidFill>
                    <a:srgbClr val="FFCC00"/>
                  </a:solidFill>
                </a:rPr>
                <a:t/>
              </a:r>
              <a:br>
                <a:rPr lang="en-US" sz="1800" i="1" dirty="0">
                  <a:solidFill>
                    <a:srgbClr val="FFCC00"/>
                  </a:solidFill>
                </a:rPr>
              </a:br>
              <a:r>
                <a:rPr lang="en-US" sz="1800" i="1" dirty="0" smtClean="0">
                  <a:solidFill>
                    <a:srgbClr val="FFCC00"/>
                  </a:solidFill>
                </a:rPr>
                <a:t>of matter</a:t>
              </a:r>
              <a:endParaRPr lang="en-US" sz="1800" i="1" dirty="0">
                <a:solidFill>
                  <a:srgbClr val="FFCC00"/>
                </a:solidFill>
              </a:endParaRPr>
            </a:p>
          </p:txBody>
        </p:sp>
        <p:sp>
          <p:nvSpPr>
            <p:cNvPr id="35" name="TextBox 34"/>
            <p:cNvSpPr txBox="1"/>
            <p:nvPr/>
          </p:nvSpPr>
          <p:spPr>
            <a:xfrm>
              <a:off x="6657033" y="5424838"/>
              <a:ext cx="3504775" cy="1061829"/>
            </a:xfrm>
            <a:prstGeom prst="rect">
              <a:avLst/>
            </a:prstGeom>
            <a:noFill/>
          </p:spPr>
          <p:txBody>
            <a:bodyPr wrap="square" rtlCol="0">
              <a:spAutoFit/>
            </a:bodyPr>
            <a:lstStyle/>
            <a:p>
              <a:r>
                <a:rPr lang="en-US" sz="1800" dirty="0" smtClean="0"/>
                <a:t>                               </a:t>
              </a:r>
              <a:r>
                <a:rPr lang="en-US" sz="1800" dirty="0" smtClean="0">
                  <a:solidFill>
                    <a:srgbClr val="FFCC00"/>
                  </a:solidFill>
                </a:rPr>
                <a:t>Molecular</a:t>
              </a:r>
              <a:r>
                <a:rPr lang="en-US" sz="1800" dirty="0" smtClean="0"/>
                <a:t> </a:t>
              </a:r>
              <a:r>
                <a:rPr lang="en-US" sz="1800" dirty="0"/>
                <a:t/>
              </a:r>
              <a:br>
                <a:rPr lang="en-US" sz="1800" dirty="0"/>
              </a:br>
              <a:r>
                <a:rPr lang="en-US" sz="1800" dirty="0" smtClean="0"/>
                <a:t>                             </a:t>
              </a:r>
              <a:r>
                <a:rPr lang="en-US" sz="1800" dirty="0" smtClean="0">
                  <a:solidFill>
                    <a:srgbClr val="FFCC00"/>
                  </a:solidFill>
                </a:rPr>
                <a:t>programming </a:t>
              </a:r>
            </a:p>
            <a:p>
              <a:r>
                <a:rPr lang="en-US" sz="1800" dirty="0" smtClean="0">
                  <a:solidFill>
                    <a:schemeClr val="accent2"/>
                  </a:solidFill>
                </a:rPr>
                <a:t>21</a:t>
              </a:r>
              <a:r>
                <a:rPr lang="en-US" sz="1800" baseline="30000" dirty="0" smtClean="0">
                  <a:solidFill>
                    <a:schemeClr val="accent2"/>
                  </a:solidFill>
                </a:rPr>
                <a:t>th</a:t>
              </a:r>
              <a:r>
                <a:rPr lang="en-US" sz="1800" dirty="0" smtClean="0">
                  <a:solidFill>
                    <a:schemeClr val="accent2"/>
                  </a:solidFill>
                </a:rPr>
                <a:t> century</a:t>
              </a:r>
              <a:endParaRPr lang="en-US" sz="1800" dirty="0">
                <a:solidFill>
                  <a:schemeClr val="accent2"/>
                </a:solidFill>
              </a:endParaRPr>
            </a:p>
          </p:txBody>
        </p:sp>
      </p:grpSp>
      <p:grpSp>
        <p:nvGrpSpPr>
          <p:cNvPr id="48" name="Group 47"/>
          <p:cNvGrpSpPr/>
          <p:nvPr/>
        </p:nvGrpSpPr>
        <p:grpSpPr>
          <a:xfrm>
            <a:off x="162821" y="1219200"/>
            <a:ext cx="3342379" cy="2760779"/>
            <a:chOff x="162821" y="1605958"/>
            <a:chExt cx="3342379" cy="2760779"/>
          </a:xfrm>
        </p:grpSpPr>
        <p:cxnSp>
          <p:nvCxnSpPr>
            <p:cNvPr id="26" name="Straight Arrow Connector 25"/>
            <p:cNvCxnSpPr/>
            <p:nvPr/>
          </p:nvCxnSpPr>
          <p:spPr>
            <a:xfrm rot="5400000">
              <a:off x="3086100" y="2406058"/>
              <a:ext cx="0" cy="838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9" name="TextBox 8"/>
            <p:cNvSpPr txBox="1"/>
            <p:nvPr/>
          </p:nvSpPr>
          <p:spPr>
            <a:xfrm>
              <a:off x="410066" y="2584625"/>
              <a:ext cx="1830437" cy="369332"/>
            </a:xfrm>
            <a:prstGeom prst="rect">
              <a:avLst/>
            </a:prstGeom>
            <a:noFill/>
          </p:spPr>
          <p:txBody>
            <a:bodyPr wrap="none" rtlCol="0">
              <a:spAutoFit/>
            </a:bodyPr>
            <a:lstStyle/>
            <a:p>
              <a:r>
                <a:rPr lang="en-US" sz="1800" dirty="0" smtClean="0"/>
                <a:t>Transistor, 1947</a:t>
              </a:r>
              <a:endParaRPr lang="en-US" sz="1800" dirty="0"/>
            </a:p>
          </p:txBody>
        </p:sp>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941" y="2983468"/>
              <a:ext cx="1395058" cy="1383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5" name="Group 44"/>
            <p:cNvGrpSpPr/>
            <p:nvPr/>
          </p:nvGrpSpPr>
          <p:grpSpPr>
            <a:xfrm>
              <a:off x="162821" y="1605958"/>
              <a:ext cx="2407454" cy="838200"/>
              <a:chOff x="2921283" y="4313243"/>
              <a:chExt cx="2407454" cy="838200"/>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768" y="4687117"/>
                <a:ext cx="1942321" cy="46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TextBox 49"/>
              <p:cNvSpPr txBox="1"/>
              <p:nvPr/>
            </p:nvSpPr>
            <p:spPr>
              <a:xfrm>
                <a:off x="2921283" y="4313243"/>
                <a:ext cx="2407454" cy="369332"/>
              </a:xfrm>
              <a:prstGeom prst="rect">
                <a:avLst/>
              </a:prstGeom>
              <a:noFill/>
            </p:spPr>
            <p:txBody>
              <a:bodyPr wrap="none" rtlCol="0">
                <a:spAutoFit/>
              </a:bodyPr>
              <a:lstStyle/>
              <a:p>
                <a:r>
                  <a:rPr lang="en-US" sz="1800" dirty="0" smtClean="0"/>
                  <a:t>Turing Machine, 1936</a:t>
                </a:r>
                <a:endParaRPr lang="en-US" sz="1800" dirty="0"/>
              </a:p>
            </p:txBody>
          </p:sp>
        </p:grpSp>
      </p:grpSp>
      <p:grpSp>
        <p:nvGrpSpPr>
          <p:cNvPr id="68" name="Group 67"/>
          <p:cNvGrpSpPr/>
          <p:nvPr/>
        </p:nvGrpSpPr>
        <p:grpSpPr>
          <a:xfrm>
            <a:off x="3969572" y="953869"/>
            <a:ext cx="5022028" cy="3895851"/>
            <a:chOff x="3969572" y="953869"/>
            <a:chExt cx="5022028" cy="3895851"/>
          </a:xfrm>
        </p:grpSpPr>
        <p:cxnSp>
          <p:nvCxnSpPr>
            <p:cNvPr id="25" name="Straight Arrow Connector 24"/>
            <p:cNvCxnSpPr/>
            <p:nvPr/>
          </p:nvCxnSpPr>
          <p:spPr>
            <a:xfrm rot="16200000">
              <a:off x="6083402" y="2021434"/>
              <a:ext cx="0" cy="838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6099" y="2957246"/>
              <a:ext cx="1968453" cy="773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6601074" y="2590800"/>
              <a:ext cx="2390526" cy="369332"/>
            </a:xfrm>
            <a:prstGeom prst="rect">
              <a:avLst/>
            </a:prstGeom>
            <a:noFill/>
          </p:spPr>
          <p:txBody>
            <a:bodyPr wrap="none" rtlCol="0">
              <a:spAutoFit/>
            </a:bodyPr>
            <a:lstStyle/>
            <a:p>
              <a:r>
                <a:rPr lang="en-US" sz="1800" dirty="0" smtClean="0"/>
                <a:t>DNA Algorithm, 1994 </a:t>
              </a:r>
              <a:endParaRPr lang="en-US" sz="1800" dirty="0"/>
            </a:p>
          </p:txBody>
        </p:sp>
        <p:grpSp>
          <p:nvGrpSpPr>
            <p:cNvPr id="52" name="Group 51"/>
            <p:cNvGrpSpPr/>
            <p:nvPr/>
          </p:nvGrpSpPr>
          <p:grpSpPr>
            <a:xfrm rot="5400000">
              <a:off x="7208057" y="1515611"/>
              <a:ext cx="325623" cy="1041306"/>
              <a:chOff x="7772400" y="2667000"/>
              <a:chExt cx="609600" cy="2286000"/>
            </a:xfrm>
          </p:grpSpPr>
          <p:sp>
            <p:nvSpPr>
              <p:cNvPr id="54" name="Oval 53"/>
              <p:cNvSpPr/>
              <p:nvPr/>
            </p:nvSpPr>
            <p:spPr>
              <a:xfrm>
                <a:off x="7772400" y="2667000"/>
                <a:ext cx="609600" cy="609600"/>
              </a:xfrm>
              <a:prstGeom prst="ellipse">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5" name="Oval 54"/>
              <p:cNvSpPr/>
              <p:nvPr/>
            </p:nvSpPr>
            <p:spPr>
              <a:xfrm>
                <a:off x="7772400" y="4343400"/>
                <a:ext cx="609600" cy="609600"/>
              </a:xfrm>
              <a:prstGeom prst="ellipse">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56" name="TextBox 55"/>
            <p:cNvSpPr txBox="1"/>
            <p:nvPr/>
          </p:nvSpPr>
          <p:spPr>
            <a:xfrm>
              <a:off x="6605602" y="953869"/>
              <a:ext cx="1877437" cy="646331"/>
            </a:xfrm>
            <a:prstGeom prst="rect">
              <a:avLst/>
            </a:prstGeom>
            <a:noFill/>
          </p:spPr>
          <p:txBody>
            <a:bodyPr wrap="none" rtlCol="0">
              <a:spAutoFit/>
            </a:bodyPr>
            <a:lstStyle/>
            <a:p>
              <a:r>
                <a:rPr lang="en-US" sz="1800" dirty="0" smtClean="0"/>
                <a:t>Structural </a:t>
              </a:r>
              <a:r>
                <a:rPr lang="en-US" sz="1800" dirty="0" smtClean="0"/>
                <a:t>DNA </a:t>
              </a:r>
              <a:br>
                <a:rPr lang="en-US" sz="1800" dirty="0" smtClean="0"/>
              </a:br>
              <a:r>
                <a:rPr lang="en-US" sz="1800" dirty="0" smtClean="0"/>
                <a:t>Nanotech, </a:t>
              </a:r>
              <a:r>
                <a:rPr lang="en-US" sz="1800" dirty="0" smtClean="0"/>
                <a:t>1982 </a:t>
              </a:r>
              <a:endParaRPr lang="en-US" sz="1800" dirty="0"/>
            </a:p>
          </p:txBody>
        </p:sp>
        <p:pic>
          <p:nvPicPr>
            <p:cNvPr id="103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38597" y="1594858"/>
              <a:ext cx="1011914" cy="975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1" name="Straight Arrow Connector 70"/>
            <p:cNvCxnSpPr/>
            <p:nvPr/>
          </p:nvCxnSpPr>
          <p:spPr>
            <a:xfrm flipV="1">
              <a:off x="3969572" y="3288345"/>
              <a:ext cx="2532930" cy="156137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grpSp>
      <p:sp>
        <p:nvSpPr>
          <p:cNvPr id="44" name="TextBox 43"/>
          <p:cNvSpPr txBox="1"/>
          <p:nvPr/>
        </p:nvSpPr>
        <p:spPr>
          <a:xfrm>
            <a:off x="5562566" y="4817282"/>
            <a:ext cx="466794" cy="369332"/>
          </a:xfrm>
          <a:prstGeom prst="rect">
            <a:avLst/>
          </a:prstGeom>
          <a:noFill/>
        </p:spPr>
        <p:txBody>
          <a:bodyPr wrap="none" rtlCol="0">
            <a:spAutoFit/>
          </a:bodyPr>
          <a:lstStyle/>
          <a:p>
            <a:pPr algn="ctr"/>
            <a:r>
              <a:rPr lang="en-US" sz="1800" b="1" dirty="0" smtClean="0">
                <a:effectLst>
                  <a:outerShdw blurRad="38100" dist="38100" dir="2700000" algn="tl">
                    <a:srgbClr val="000000">
                      <a:alpha val="43137"/>
                    </a:srgbClr>
                  </a:outerShdw>
                </a:effectLst>
              </a:rPr>
              <a:t>??</a:t>
            </a:r>
            <a:endParaRPr lang="en-US" sz="1800" i="1" dirty="0">
              <a:solidFill>
                <a:srgbClr val="C00000"/>
              </a:solidFill>
            </a:endParaRPr>
          </a:p>
        </p:txBody>
      </p:sp>
    </p:spTree>
    <p:extLst>
      <p:ext uri="{BB962C8B-B14F-4D97-AF65-F5344CB8AC3E}">
        <p14:creationId xmlns:p14="http://schemas.microsoft.com/office/powerpoint/2010/main" val="285367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Acknowledgments</a:t>
            </a:r>
            <a:endParaRPr lang="en-US" sz="4400" dirty="0"/>
          </a:p>
        </p:txBody>
      </p:sp>
      <p:sp>
        <p:nvSpPr>
          <p:cNvPr id="29" name="Content Placeholder 2"/>
          <p:cNvSpPr>
            <a:spLocks noGrp="1"/>
          </p:cNvSpPr>
          <p:nvPr>
            <p:ph idx="1"/>
          </p:nvPr>
        </p:nvSpPr>
        <p:spPr>
          <a:xfrm>
            <a:off x="609599" y="1828800"/>
            <a:ext cx="7315201" cy="4904508"/>
          </a:xfrm>
        </p:spPr>
        <p:txBody>
          <a:bodyPr>
            <a:normAutofit/>
          </a:bodyPr>
          <a:lstStyle/>
          <a:p>
            <a:r>
              <a:rPr lang="en-US" sz="3200" dirty="0" smtClean="0">
                <a:solidFill>
                  <a:schemeClr val="tx2"/>
                </a:solidFill>
              </a:rPr>
              <a:t>Microsoft Research</a:t>
            </a:r>
            <a:endParaRPr lang="en-US" sz="3200" dirty="0">
              <a:solidFill>
                <a:schemeClr val="tx2"/>
              </a:solidFill>
            </a:endParaRPr>
          </a:p>
          <a:p>
            <a:pPr lvl="1"/>
            <a:r>
              <a:rPr lang="en-US" dirty="0" smtClean="0"/>
              <a:t>Andrew Phillips</a:t>
            </a:r>
            <a:br>
              <a:rPr lang="en-US" dirty="0" smtClean="0"/>
            </a:br>
            <a:endParaRPr lang="en-US" dirty="0" smtClean="0">
              <a:solidFill>
                <a:schemeClr val="tx2"/>
              </a:solidFill>
            </a:endParaRPr>
          </a:p>
          <a:p>
            <a:r>
              <a:rPr lang="en-US" sz="3200" dirty="0" smtClean="0">
                <a:solidFill>
                  <a:schemeClr val="tx2"/>
                </a:solidFill>
              </a:rPr>
              <a:t>Caltech</a:t>
            </a:r>
            <a:endParaRPr lang="en-US" sz="3200" dirty="0">
              <a:solidFill>
                <a:schemeClr val="tx2"/>
              </a:solidFill>
            </a:endParaRPr>
          </a:p>
          <a:p>
            <a:pPr lvl="1"/>
            <a:r>
              <a:rPr lang="en-US" dirty="0" err="1" smtClean="0"/>
              <a:t>Winfree</a:t>
            </a:r>
            <a:r>
              <a:rPr lang="en-US" dirty="0" smtClean="0"/>
              <a:t> Lab</a:t>
            </a:r>
            <a:br>
              <a:rPr lang="en-US" dirty="0" smtClean="0"/>
            </a:br>
            <a:endParaRPr lang="en-US" dirty="0">
              <a:solidFill>
                <a:schemeClr val="tx2"/>
              </a:solidFill>
            </a:endParaRPr>
          </a:p>
          <a:p>
            <a:r>
              <a:rPr lang="en-US" sz="3200" dirty="0" err="1" smtClean="0">
                <a:solidFill>
                  <a:schemeClr val="tx2"/>
                </a:solidFill>
              </a:rPr>
              <a:t>U.Washington</a:t>
            </a:r>
            <a:endParaRPr lang="en-US" sz="4000" dirty="0" smtClean="0">
              <a:solidFill>
                <a:schemeClr val="tx2"/>
              </a:solidFill>
            </a:endParaRPr>
          </a:p>
          <a:p>
            <a:pPr lvl="1"/>
            <a:r>
              <a:rPr lang="en-US" dirty="0" smtClean="0"/>
              <a:t>Seelig Lab</a:t>
            </a:r>
            <a:endParaRPr lang="en-US" dirty="0" smtClean="0">
              <a:solidFill>
                <a:schemeClr val="tx2"/>
              </a:solidFill>
            </a:endParaRPr>
          </a:p>
          <a:p>
            <a:endParaRPr lang="en-US" sz="3200" dirty="0" smtClean="0">
              <a:solidFill>
                <a:schemeClr val="tx2"/>
              </a:solidFill>
            </a:endParaRPr>
          </a:p>
          <a:p>
            <a:endParaRPr lang="en-US" sz="3200" dirty="0" smtClean="0">
              <a:solidFill>
                <a:schemeClr val="tx2"/>
              </a:solidFill>
            </a:endParaRPr>
          </a:p>
          <a:p>
            <a:endParaRPr lang="en-US" sz="3200" dirty="0" smtClean="0">
              <a:solidFill>
                <a:schemeClr val="tx2"/>
              </a:solidFill>
            </a:endParaRPr>
          </a:p>
        </p:txBody>
      </p:sp>
    </p:spTree>
    <p:extLst>
      <p:ext uri="{BB962C8B-B14F-4D97-AF65-F5344CB8AC3E}">
        <p14:creationId xmlns:p14="http://schemas.microsoft.com/office/powerpoint/2010/main" val="200968800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2"/>
          <p:cNvSpPr>
            <a:spLocks noGrp="1" noChangeArrowheads="1"/>
          </p:cNvSpPr>
          <p:nvPr>
            <p:ph type="ctrTitle"/>
          </p:nvPr>
        </p:nvSpPr>
        <p:spPr/>
        <p:txBody>
          <a:bodyPr/>
          <a:lstStyle/>
          <a:p>
            <a:pPr>
              <a:defRPr/>
            </a:pPr>
            <a:r>
              <a:rPr lang="en-US" sz="5400" i="1" smtClean="0"/>
              <a:t>Questions?</a:t>
            </a:r>
          </a:p>
        </p:txBody>
      </p:sp>
    </p:spTree>
    <p:extLst>
      <p:ext uri="{BB962C8B-B14F-4D97-AF65-F5344CB8AC3E}">
        <p14:creationId xmlns:p14="http://schemas.microsoft.com/office/powerpoint/2010/main" val="2320298053"/>
      </p:ext>
    </p:extLst>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Rectangle 2"/>
          <p:cNvSpPr>
            <a:spLocks noGrp="1" noChangeArrowheads="1"/>
          </p:cNvSpPr>
          <p:nvPr>
            <p:ph type="title"/>
          </p:nvPr>
        </p:nvSpPr>
        <p:spPr/>
        <p:txBody>
          <a:bodyPr/>
          <a:lstStyle/>
          <a:p>
            <a:pPr>
              <a:defRPr/>
            </a:pPr>
            <a:r>
              <a:rPr lang="en-US" dirty="0" smtClean="0"/>
              <a:t>Resources</a:t>
            </a:r>
            <a:endParaRPr lang="en-US" dirty="0" smtClean="0"/>
          </a:p>
        </p:txBody>
      </p:sp>
      <p:sp>
        <p:nvSpPr>
          <p:cNvPr id="618499" name="Rectangle 3"/>
          <p:cNvSpPr>
            <a:spLocks noGrp="1" noChangeArrowheads="1"/>
          </p:cNvSpPr>
          <p:nvPr>
            <p:ph type="body" idx="1"/>
          </p:nvPr>
        </p:nvSpPr>
        <p:spPr/>
        <p:txBody>
          <a:bodyPr/>
          <a:lstStyle/>
          <a:p>
            <a:pPr>
              <a:defRPr/>
            </a:pPr>
            <a:r>
              <a:rPr lang="en-US" dirty="0" smtClean="0"/>
              <a:t>Visual DSD at MSR</a:t>
            </a:r>
            <a:r>
              <a:rPr lang="en-US" dirty="0" smtClean="0"/>
              <a:t/>
            </a:r>
            <a:br>
              <a:rPr lang="en-US" dirty="0" smtClean="0"/>
            </a:br>
            <a:r>
              <a:rPr lang="en-US" sz="2000" u="sng" dirty="0">
                <a:solidFill>
                  <a:schemeClr val="tx2"/>
                </a:solidFill>
              </a:rPr>
              <a:t>http://research.microsoft.com/apps/pubs/default.aspx?id=157262</a:t>
            </a:r>
            <a:endParaRPr lang="en-US" u="sng" dirty="0" smtClean="0"/>
          </a:p>
          <a:p>
            <a:pPr>
              <a:defRPr/>
            </a:pPr>
            <a:r>
              <a:rPr lang="en-US" dirty="0" smtClean="0"/>
              <a:t>Molecular Programming Project at Caltech</a:t>
            </a:r>
            <a:r>
              <a:rPr lang="en-US" dirty="0" smtClean="0"/>
              <a:t/>
            </a:r>
            <a:br>
              <a:rPr lang="en-US" dirty="0" smtClean="0"/>
            </a:br>
            <a:r>
              <a:rPr lang="en-US" sz="2000" u="sng" dirty="0">
                <a:solidFill>
                  <a:schemeClr val="tx2"/>
                </a:solidFill>
              </a:rPr>
              <a:t>http://molecular-programming.org</a:t>
            </a:r>
            <a:r>
              <a:rPr lang="en-US" sz="2000" u="sng" dirty="0" smtClean="0">
                <a:solidFill>
                  <a:schemeClr val="tx2"/>
                </a:solidFill>
              </a:rPr>
              <a:t>/</a:t>
            </a:r>
            <a:endParaRPr lang="en-US" dirty="0" smtClean="0"/>
          </a:p>
          <a:p>
            <a:pPr>
              <a:defRPr/>
            </a:pPr>
            <a:r>
              <a:rPr lang="en-US" dirty="0" smtClean="0"/>
              <a:t>Georg </a:t>
            </a:r>
            <a:r>
              <a:rPr lang="en-US" dirty="0" err="1" smtClean="0"/>
              <a:t>Seelig’s</a:t>
            </a:r>
            <a:r>
              <a:rPr lang="en-US" dirty="0" smtClean="0"/>
              <a:t> DNA Nanotech </a:t>
            </a:r>
            <a:r>
              <a:rPr lang="en-US" dirty="0"/>
              <a:t>Lab at U.W. CS&amp;E</a:t>
            </a:r>
            <a:r>
              <a:rPr lang="en-US" dirty="0" smtClean="0"/>
              <a:t/>
            </a:r>
            <a:br>
              <a:rPr lang="en-US" dirty="0" smtClean="0"/>
            </a:br>
            <a:r>
              <a:rPr lang="en-US" sz="2000" u="sng" dirty="0">
                <a:solidFill>
                  <a:schemeClr val="tx2"/>
                </a:solidFill>
              </a:rPr>
              <a:t>http://homes.cs.washington.edu/~seelig/</a:t>
            </a:r>
            <a:endParaRPr lang="en-US" dirty="0" smtClean="0"/>
          </a:p>
          <a:p>
            <a:pPr marL="0" indent="0">
              <a:buNone/>
              <a:defRPr/>
            </a:pPr>
            <a:endParaRPr lang="en-US" dirty="0" smtClean="0"/>
          </a:p>
          <a:p>
            <a:pPr>
              <a:defRPr/>
            </a:pPr>
            <a:r>
              <a:rPr lang="en-US" dirty="0" smtClean="0"/>
              <a:t>This </a:t>
            </a:r>
            <a:r>
              <a:rPr lang="en-US" dirty="0" smtClean="0"/>
              <a:t>slide deck and related resources:</a:t>
            </a:r>
            <a:br>
              <a:rPr lang="en-US" dirty="0" smtClean="0"/>
            </a:br>
            <a:r>
              <a:rPr lang="en-US" sz="2000" u="sng" dirty="0">
                <a:solidFill>
                  <a:schemeClr val="tx2"/>
                </a:solidFill>
                <a:hlinkClick r:id="rId3"/>
              </a:rPr>
              <a:t>http://</a:t>
            </a:r>
            <a:r>
              <a:rPr lang="en-US" sz="2000" u="sng" dirty="0" smtClean="0">
                <a:solidFill>
                  <a:schemeClr val="tx2"/>
                </a:solidFill>
                <a:hlinkClick r:id="rId3"/>
              </a:rPr>
              <a:t>lucacardelli.name/Talks/2012-12-06</a:t>
            </a:r>
            <a:r>
              <a:rPr lang="en-US" sz="2000" u="sng" dirty="0" smtClean="0">
                <a:solidFill>
                  <a:schemeClr val="tx2"/>
                </a:solidFill>
              </a:rPr>
              <a:t> Molecular Programming (Redmond</a:t>
            </a:r>
            <a:r>
              <a:rPr lang="en-US" sz="2000" u="sng" dirty="0">
                <a:solidFill>
                  <a:schemeClr val="tx2"/>
                </a:solidFill>
              </a:rPr>
              <a:t>).pptx</a:t>
            </a:r>
            <a:endParaRPr lang="en-US" u="sng" dirty="0" smtClean="0">
              <a:solidFill>
                <a:schemeClr val="tx2"/>
              </a:solidFill>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143000"/>
            <a:ext cx="6248400" cy="5334000"/>
          </a:xfrm>
        </p:spPr>
        <p:txBody>
          <a:bodyPr/>
          <a:lstStyle/>
          <a:p>
            <a:r>
              <a:rPr lang="en-US" smtClean="0">
                <a:solidFill>
                  <a:schemeClr val="tx1"/>
                </a:solidFill>
              </a:rPr>
              <a:t>Computers</a:t>
            </a:r>
          </a:p>
          <a:p>
            <a:pPr lvl="1"/>
            <a:r>
              <a:rPr lang="en-US" smtClean="0">
                <a:solidFill>
                  <a:schemeClr val="tx1"/>
                </a:solidFill>
              </a:rPr>
              <a:t>Completely!</a:t>
            </a:r>
          </a:p>
          <a:p>
            <a:endParaRPr lang="en-US" smtClean="0"/>
          </a:p>
        </p:txBody>
      </p:sp>
      <p:grpSp>
        <p:nvGrpSpPr>
          <p:cNvPr id="9" name="Group 8"/>
          <p:cNvGrpSpPr/>
          <p:nvPr/>
        </p:nvGrpSpPr>
        <p:grpSpPr>
          <a:xfrm>
            <a:off x="7010400" y="1344386"/>
            <a:ext cx="1621972" cy="2237014"/>
            <a:chOff x="7326086" y="1311729"/>
            <a:chExt cx="1621972" cy="2237014"/>
          </a:xfrm>
        </p:grpSpPr>
        <p:cxnSp>
          <p:nvCxnSpPr>
            <p:cNvPr id="12" name="Straight Arrow Connector 11"/>
            <p:cNvCxnSpPr/>
            <p:nvPr/>
          </p:nvCxnSpPr>
          <p:spPr>
            <a:xfrm>
              <a:off x="8126186" y="1872343"/>
              <a:ext cx="0" cy="30480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16" name="Rounded Rectangle 15"/>
            <p:cNvSpPr/>
            <p:nvPr/>
          </p:nvSpPr>
          <p:spPr>
            <a:xfrm>
              <a:off x="7326086" y="2171700"/>
              <a:ext cx="1600200" cy="5334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000" smtClean="0"/>
                <a:t>Computing</a:t>
              </a:r>
              <a:endParaRPr lang="en-US" sz="2000"/>
            </a:p>
          </p:txBody>
        </p:sp>
        <p:cxnSp>
          <p:nvCxnSpPr>
            <p:cNvPr id="18" name="Straight Arrow Connector 17"/>
            <p:cNvCxnSpPr/>
            <p:nvPr/>
          </p:nvCxnSpPr>
          <p:spPr>
            <a:xfrm>
              <a:off x="8126186" y="2710543"/>
              <a:ext cx="0" cy="30480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14" name="Rounded Rectangle 13"/>
            <p:cNvSpPr/>
            <p:nvPr/>
          </p:nvSpPr>
          <p:spPr>
            <a:xfrm>
              <a:off x="7336972" y="1311729"/>
              <a:ext cx="1600200" cy="5334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dirty="0" smtClean="0"/>
                <a:t>Information</a:t>
              </a:r>
              <a:endParaRPr lang="en-US" sz="2000" dirty="0"/>
            </a:p>
          </p:txBody>
        </p:sp>
        <p:sp>
          <p:nvSpPr>
            <p:cNvPr id="19" name="Rounded Rectangle 18"/>
            <p:cNvSpPr/>
            <p:nvPr/>
          </p:nvSpPr>
          <p:spPr>
            <a:xfrm>
              <a:off x="7347858" y="3015343"/>
              <a:ext cx="1600200" cy="5334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smtClean="0"/>
                <a:t>Information</a:t>
              </a:r>
              <a:endParaRPr lang="en-US" sz="2000"/>
            </a:p>
          </p:txBody>
        </p:sp>
      </p:grpSp>
      <p:pic>
        <p:nvPicPr>
          <p:cNvPr id="4098" name="Picture 2" descr="File:Museum of Science, Boston, MA - IMG 3163.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2449286"/>
            <a:ext cx="3200400" cy="2400300"/>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4"/>
          <p:cNvSpPr>
            <a:spLocks noGrp="1"/>
          </p:cNvSpPr>
          <p:nvPr>
            <p:ph type="title"/>
          </p:nvPr>
        </p:nvSpPr>
        <p:spPr>
          <a:xfrm>
            <a:off x="457200" y="152400"/>
            <a:ext cx="8686800" cy="762000"/>
          </a:xfrm>
        </p:spPr>
        <p:txBody>
          <a:bodyPr/>
          <a:lstStyle/>
          <a:p>
            <a:r>
              <a:rPr lang="en-US" sz="3600" dirty="0" smtClean="0"/>
              <a:t>We can program...</a:t>
            </a:r>
            <a:endParaRPr lang="en-US" sz="3600" dirty="0"/>
          </a:p>
        </p:txBody>
      </p:sp>
    </p:spTree>
    <p:extLst>
      <p:ext uri="{BB962C8B-B14F-4D97-AF65-F5344CB8AC3E}">
        <p14:creationId xmlns:p14="http://schemas.microsoft.com/office/powerpoint/2010/main" val="3904374157"/>
      </p:ext>
    </p:extLst>
  </p:cSld>
  <p:clrMapOvr>
    <a:masterClrMapping/>
  </p:clrMapOvr>
  <p:timing>
    <p:tnLst>
      <p:par>
        <p:cTn id="1" dur="indefinite" restart="never" nodeType="tmRoot"/>
      </p:par>
    </p:tnLst>
  </p:timing>
</p:sld>
</file>

<file path=ppt/theme/theme1.xml><?xml version="1.0" encoding="utf-8"?>
<a:theme xmlns:a="http://schemas.openxmlformats.org/drawingml/2006/main" name="TalkSlideTemplate-Mar07">
  <a:themeElements>
    <a:clrScheme name="1_MSTE-NewTemplate 3">
      <a:dk1>
        <a:srgbClr val="000000"/>
      </a:dk1>
      <a:lt1>
        <a:srgbClr val="F8F8F8"/>
      </a:lt1>
      <a:dk2>
        <a:srgbClr val="334499"/>
      </a:dk2>
      <a:lt2>
        <a:srgbClr val="FFCC00"/>
      </a:lt2>
      <a:accent1>
        <a:srgbClr val="339911"/>
      </a:accent1>
      <a:accent2>
        <a:srgbClr val="FF6611"/>
      </a:accent2>
      <a:accent3>
        <a:srgbClr val="ADB0CA"/>
      </a:accent3>
      <a:accent4>
        <a:srgbClr val="D4D4D4"/>
      </a:accent4>
      <a:accent5>
        <a:srgbClr val="ADCAAA"/>
      </a:accent5>
      <a:accent6>
        <a:srgbClr val="E75C0E"/>
      </a:accent6>
      <a:hlink>
        <a:srgbClr val="FFCC00"/>
      </a:hlink>
      <a:folHlink>
        <a:srgbClr val="CC2200"/>
      </a:folHlink>
    </a:clrScheme>
    <a:fontScheme name="1_MSTE-NewTemplate">
      <a:majorFont>
        <a:latin typeface="Segoe Semibold"/>
        <a:ea typeface=""/>
        <a:cs typeface=""/>
      </a:majorFont>
      <a:minorFont>
        <a:latin typeface="Sego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2"/>
          </a:solidFill>
          <a:prstDash val="solid"/>
          <a:round/>
          <a:headEnd type="oval" w="sm" len="sm"/>
          <a:tailEnd type="oval" w="sm" len="sm"/>
        </a:ln>
        <a:effectLst/>
      </a:spPr>
      <a:bodyPr vert="horz" wrap="square" lIns="0" tIns="0" rIns="0" bIns="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Segoe"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2"/>
          </a:solidFill>
          <a:prstDash val="solid"/>
          <a:round/>
          <a:headEnd type="oval" w="sm" len="sm"/>
          <a:tailEnd type="oval" w="sm" len="sm"/>
        </a:ln>
        <a:effectLst/>
      </a:spPr>
      <a:bodyPr vert="horz" wrap="square" lIns="0" tIns="0" rIns="0" bIns="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Segoe" pitchFamily="34" charset="0"/>
          </a:defRPr>
        </a:defPPr>
      </a:lstStyle>
    </a:lnDef>
  </a:objectDefaults>
  <a:extraClrSchemeLst>
    <a:extraClrScheme>
      <a:clrScheme name="1_MSTE-NewTemplate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MSTE-NewTemplate 2">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MSTE-NewTemplate 3">
        <a:dk1>
          <a:srgbClr val="000000"/>
        </a:dk1>
        <a:lt1>
          <a:srgbClr val="F8F8F8"/>
        </a:lt1>
        <a:dk2>
          <a:srgbClr val="334499"/>
        </a:dk2>
        <a:lt2>
          <a:srgbClr val="FFCC00"/>
        </a:lt2>
        <a:accent1>
          <a:srgbClr val="339911"/>
        </a:accent1>
        <a:accent2>
          <a:srgbClr val="FF6611"/>
        </a:accent2>
        <a:accent3>
          <a:srgbClr val="ADB0CA"/>
        </a:accent3>
        <a:accent4>
          <a:srgbClr val="D4D4D4"/>
        </a:accent4>
        <a:accent5>
          <a:srgbClr val="ADCAAA"/>
        </a:accent5>
        <a:accent6>
          <a:srgbClr val="E75C0E"/>
        </a:accent6>
        <a:hlink>
          <a:srgbClr val="FFCC00"/>
        </a:hlink>
        <a:folHlink>
          <a:srgbClr val="CC22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DF86622AA4D484E8A1A1E08A5CAF778" ma:contentTypeVersion="0" ma:contentTypeDescription="Create a new document." ma:contentTypeScope="" ma:versionID="186f0e0a60d5fdd0fb5fa7e75fd51cc3">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F3CACE09-9D9C-4985-B719-1CE7ADC190E6}">
  <ds:schemaRefs>
    <ds:schemaRef ds:uri="http://schemas.microsoft.com/sharepoint/v3/contenttype/forms"/>
  </ds:schemaRefs>
</ds:datastoreItem>
</file>

<file path=customXml/itemProps2.xml><?xml version="1.0" encoding="utf-8"?>
<ds:datastoreItem xmlns:ds="http://schemas.openxmlformats.org/officeDocument/2006/customXml" ds:itemID="{57556245-DB68-4331-A226-929BAC4426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306060CE-A407-43C0-9756-18A35BAAB221}">
  <ds:schemaRefs>
    <ds:schemaRef ds:uri="http://schemas.openxmlformats.org/package/2006/metadata/core-properties"/>
    <ds:schemaRef ds:uri="http://purl.org/dc/elements/1.1/"/>
    <ds:schemaRef ds:uri="http://schemas.microsoft.com/office/2006/documentManagement/types"/>
    <ds:schemaRef ds:uri="http://schemas.microsoft.com/office/2006/metadata/properties"/>
    <ds:schemaRef ds:uri="http://www.w3.org/XML/1998/namespace"/>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TalkSlideTemplate-Mar07</Template>
  <TotalTime>660</TotalTime>
  <Words>2388</Words>
  <Application>Microsoft Office PowerPoint</Application>
  <PresentationFormat>On-screen Show (4:3)</PresentationFormat>
  <Paragraphs>830</Paragraphs>
  <Slides>88</Slides>
  <Notes>4</Notes>
  <HiddenSlides>0</HiddenSlides>
  <MMClips>4</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88</vt:i4>
      </vt:variant>
    </vt:vector>
  </HeadingPairs>
  <TitlesOfParts>
    <vt:vector size="90" baseType="lpstr">
      <vt:lpstr>TalkSlideTemplate-Mar07</vt:lpstr>
      <vt:lpstr>PHOTO-PAINT</vt:lpstr>
      <vt:lpstr>Molecular Programming</vt:lpstr>
      <vt:lpstr>Objectives</vt:lpstr>
      <vt:lpstr>The Hardware Argument</vt:lpstr>
      <vt:lpstr>Smaller and Smaller</vt:lpstr>
      <vt:lpstr>Building the Smallest Things</vt:lpstr>
      <vt:lpstr>Molecular IKEA</vt:lpstr>
      <vt:lpstr>Programmed Self-Assembly</vt:lpstr>
      <vt:lpstr>The Software Argument</vt:lpstr>
      <vt:lpstr>We can program...</vt:lpstr>
      <vt:lpstr>We can program...</vt:lpstr>
      <vt:lpstr>We can program...</vt:lpstr>
      <vt:lpstr>What can we do with it?</vt:lpstr>
      <vt:lpstr>Organizing Any Matter</vt:lpstr>
      <vt:lpstr>Executing Any Desired Kinetics</vt:lpstr>
      <vt:lpstr>Building Molecular Controllers</vt:lpstr>
      <vt:lpstr>PowerPoint Presentation</vt:lpstr>
      <vt:lpstr>The Biological Argument</vt:lpstr>
      <vt:lpstr>PowerPoint Presentation</vt:lpstr>
      <vt:lpstr>PowerPoint Presentation</vt:lpstr>
      <vt:lpstr>PowerPoint Presentation</vt:lpstr>
      <vt:lpstr>Molecular Languages</vt:lpstr>
      <vt:lpstr>Long-Term Action Plan</vt:lpstr>
      <vt:lpstr>Our Assembly Language: Chemistry</vt:lpstr>
      <vt:lpstr>Chemistry as a Concurrent Language</vt:lpstr>
      <vt:lpstr>How do we “run” Chemistry?</vt:lpstr>
      <vt:lpstr>Molecular Programming with DNA</vt:lpstr>
      <vt:lpstr>DNA Computing</vt:lpstr>
      <vt:lpstr>Domains</vt:lpstr>
      <vt:lpstr>Short Domains</vt:lpstr>
      <vt:lpstr>Long Domains</vt:lpstr>
      <vt:lpstr>Strand Displacement</vt:lpstr>
      <vt:lpstr>Strand Displacement</vt:lpstr>
      <vt:lpstr>Strand Displacement</vt:lpstr>
      <vt:lpstr>Strand Displacement</vt:lpstr>
      <vt:lpstr>Strand Displacement</vt:lpstr>
      <vt:lpstr>Bad Match</vt:lpstr>
      <vt:lpstr>Bad Match</vt:lpstr>
      <vt:lpstr>Bad Match</vt:lpstr>
      <vt:lpstr>Bad Match</vt:lpstr>
      <vt:lpstr>Two-Domain Architecture</vt:lpstr>
      <vt:lpstr>Transducer xy</vt:lpstr>
      <vt:lpstr>Transducer xy</vt:lpstr>
      <vt:lpstr>Transducer xy</vt:lpstr>
      <vt:lpstr>Transducer xy</vt:lpstr>
      <vt:lpstr>Transducer xy</vt:lpstr>
      <vt:lpstr>Transducer xy</vt:lpstr>
      <vt:lpstr>Transducer xy</vt:lpstr>
      <vt:lpstr>Transducer xy</vt:lpstr>
      <vt:lpstr>Transducer xy</vt:lpstr>
      <vt:lpstr>Transducer xy</vt:lpstr>
      <vt:lpstr>Transducer xy</vt:lpstr>
      <vt:lpstr>Transducer xy</vt:lpstr>
      <vt:lpstr>Transducer xy</vt:lpstr>
      <vt:lpstr>Transducer xy</vt:lpstr>
      <vt:lpstr>Transducer xy</vt:lpstr>
      <vt:lpstr>Transducer xy</vt:lpstr>
      <vt:lpstr>Transducer xy</vt:lpstr>
      <vt:lpstr>Join x+yz</vt:lpstr>
      <vt:lpstr>Tools and Techniques</vt:lpstr>
      <vt:lpstr>High(er)-Level Languages</vt:lpstr>
      <vt:lpstr>Molecular Compilation</vt:lpstr>
      <vt:lpstr>Visual DSD (DNA Strand Displacement)</vt:lpstr>
      <vt:lpstr>A Development Environment  for DNA Gates</vt:lpstr>
      <vt:lpstr>A Language for DNA Structures</vt:lpstr>
      <vt:lpstr>Compute Species and Reactions</vt:lpstr>
      <vt:lpstr>Reaction Graph and Export</vt:lpstr>
      <vt:lpstr>Simulation</vt:lpstr>
      <vt:lpstr>Analysis</vt:lpstr>
      <vt:lpstr>Modelchecking</vt:lpstr>
      <vt:lpstr>Tool Output: Domain Structures</vt:lpstr>
      <vt:lpstr>From Structures to Sequences</vt:lpstr>
      <vt:lpstr>        DNA Synthesis</vt:lpstr>
      <vt:lpstr>From Sequences to Molecules</vt:lpstr>
      <vt:lpstr>Molecules by FedEx</vt:lpstr>
      <vt:lpstr>Add Water</vt:lpstr>
      <vt:lpstr>Execute (finally!)</vt:lpstr>
      <vt:lpstr>Output</vt:lpstr>
      <vt:lpstr>Debugging</vt:lpstr>
      <vt:lpstr>Delivering!</vt:lpstr>
      <vt:lpstr>A Molecular Algorithm</vt:lpstr>
      <vt:lpstr>Approximate Majority Algorithm</vt:lpstr>
      <vt:lpstr>Surprisingly good (in fact, optimal)</vt:lpstr>
      <vt:lpstr>DNA Implementation, at U.W.</vt:lpstr>
      <vt:lpstr>Final Remarks</vt:lpstr>
      <vt:lpstr>A Brief History of DNA</vt:lpstr>
      <vt:lpstr>Acknowledgments</vt:lpstr>
      <vt:lpstr>Questions?</vt:lpstr>
      <vt:lpstr>Resources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Molecular Programming</dc:title>
  <dc:subject>Classroom, Seminar, Talk</dc:subject>
  <dc:creator>luca</dc:creator>
  <cp:keywords>EE template slides presentation standard powerpoint talk seminar best practice</cp:keywords>
  <dc:description>Standard EE slide template.  To be used by EE staff (any presentation) and instructors (Talks).  Many best practices, tips and recommendations for creating a quality slide show.  *Note* There is a separate template for course development.</dc:description>
  <cp:lastModifiedBy>luca</cp:lastModifiedBy>
  <cp:revision>86</cp:revision>
  <cp:lastPrinted>1999-04-26T21:20:48Z</cp:lastPrinted>
  <dcterms:created xsi:type="dcterms:W3CDTF">2012-11-28T15:10:27Z</dcterms:created>
  <dcterms:modified xsi:type="dcterms:W3CDTF">2012-12-05T20:37:28Z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ation">
    <vt:lpwstr>Template</vt:lpwstr>
  </property>
</Properties>
</file>